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3" r:id="rId1"/>
  </p:sldMasterIdLst>
  <p:notesMasterIdLst>
    <p:notesMasterId r:id="rId64"/>
  </p:notes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27" r:id="rId50"/>
    <p:sldId id="303" r:id="rId51"/>
    <p:sldId id="304" r:id="rId52"/>
    <p:sldId id="305" r:id="rId53"/>
    <p:sldId id="306" r:id="rId54"/>
    <p:sldId id="307" r:id="rId55"/>
    <p:sldId id="308" r:id="rId56"/>
    <p:sldId id="309" r:id="rId57"/>
    <p:sldId id="310" r:id="rId58"/>
    <p:sldId id="321" r:id="rId59"/>
    <p:sldId id="322" r:id="rId60"/>
    <p:sldId id="323" r:id="rId61"/>
    <p:sldId id="329" r:id="rId62"/>
    <p:sldId id="324" r:id="rId63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FDD3BAA-47F2-47F6-B2CF-AEE30BD844A3}">
  <a:tblStyle styleId="{AFDD3BAA-47F2-47F6-B2CF-AEE30BD844A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free3d.com/3d-model/wwii-plane-japan-kawasaki-ki61-v1--150484.html" TargetMode="External"/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" name="Google Shape;40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cb27a6e774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cb27a6e774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" name="Google Shape;109;gcb27a6e774_0_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b27a6e774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cb27a6e774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gcb27a6e774_0_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cb27a6e77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cb27a6e77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9" name="Google Shape;129;gcb27a6e77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b27a6e774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cb27a6e774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gcb27a6e774_0_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cb27a6e774_0_1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cb27a6e774_0_1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gcb27a6e774_0_1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cb27a6e774_0_1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cb27a6e774_0_1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gcb27a6e774_0_1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cb27a6e774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cb27a6e774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gcb27a6e774_0_1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b27a6e774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cb27a6e774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gcb27a6e774_0_1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cb27a6e774_0_1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cb27a6e774_0_1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gcb27a6e774_0_1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cb27a6e77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cb27a6e77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gcb27a6e77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eded44e5f9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eded44e5f9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https://free3d.com/3d-model/wwii-plane-japan-kawasaki-ki61-v1--150484.html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eded44e5f9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eded44e5f9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eded44e5f9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geded44e5f9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7" name="Google Shape;24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" name="Google Shape;305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9" name="Google Shape;319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NB: texture sampling pattern not rectilinear or isotropic </a:t>
            </a:r>
            <a:endParaRPr/>
          </a:p>
        </p:txBody>
      </p:sp>
      <p:sp>
        <p:nvSpPr>
          <p:cNvPr id="320" name="Google Shape;320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cb27a6e774_0_1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" name="Google Shape;46;gcb27a6e774_0_1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" name="Google Shape;47;gcb27a6e774_0_1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gcb1f0fa911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8" name="Google Shape;338;gcb1f0fa911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gcb1f0fa911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4" name="Google Shape;384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2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3" name="Google Shape;413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cb1f0fa911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800" b="1"/>
              <a:t>Generally don’t want this situation — it means we have insufficient texture resolution)</a:t>
            </a:r>
            <a:endParaRPr sz="800" b="1"/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pt-BR" sz="800" b="1"/>
              <a:t>This is image interpolation (below: three different kernel functions)</a:t>
            </a:r>
            <a:endParaRPr sz="800"/>
          </a:p>
        </p:txBody>
      </p:sp>
      <p:sp>
        <p:nvSpPr>
          <p:cNvPr id="424" name="Google Shape;424;gcb1f0fa911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7" name="Google Shape;437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eded44e5f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eded44e5f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4" name="Google Shape;54;geded44e5f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 dirty="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eded44e5f9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eded44e5f9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eded44e5f9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7" name="Google Shape;467;geded44e5f9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7" name="Google Shape;47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3" name="Google Shape;49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1" name="Google Shape;5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2" name="Google Shape;502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1" name="Google Shape;51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eded44e5f9_0_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9" name="Google Shape;529;geded44e5f9_0_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gedb2c660aa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6" name="Google Shape;506;gedb2c660aa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7" name="Google Shape;507;gedb2c660aa_0_1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cb27a6e774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cb27a6e774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gcb27a6e774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8" name="Google Shape;538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9" name="Google Shape;549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0" name="Google Shape;550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1" name="Google Shape;56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2" name="Google Shape;56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5" name="Google Shape;575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cb1f0fa911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cb1f0fa911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cb1f0fa911_0_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8" name="Google Shape;608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6" name="Google Shape;61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ge97e8df838_0_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4" name="Google Shape;734;ge97e8df838_0_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e97e8df83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4" name="Google Shape;744;ge97e8df83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cb27a6e774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cb27a6e774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gcb27a6e774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e97e8df838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3" name="Google Shape;773;ge97e8df838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cb27a6e774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cb27a6e774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gcb27a6e774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cb27a6e774_0_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cb27a6e774_0_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cb27a6e774_0_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cb27a6e774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cb27a6e774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gcb27a6e774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 txBox="1">
            <a:spLocks noGrp="1"/>
          </p:cNvSpPr>
          <p:nvPr>
            <p:ph type="ctrTitle"/>
          </p:nvPr>
        </p:nvSpPr>
        <p:spPr>
          <a:xfrm>
            <a:off x="1143000" y="935302"/>
            <a:ext cx="6858000" cy="19896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4500"/>
              <a:buFont typeface="Verdana"/>
              <a:buNone/>
              <a:defRPr sz="4500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1"/>
          </p:nvPr>
        </p:nvSpPr>
        <p:spPr>
          <a:xfrm>
            <a:off x="1143000" y="3001698"/>
            <a:ext cx="6858000" cy="13798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R="0" lvl="1" algn="ctr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R="0" lvl="2" algn="ctr" rtl="0">
              <a:spcBef>
                <a:spcPts val="27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R="0" lvl="3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R="0" lvl="4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R="0" lvl="5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body" idx="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525960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4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g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5" Type="http://schemas.openxmlformats.org/officeDocument/2006/relationships/image" Target="../media/image67.png"/><Relationship Id="rId4" Type="http://schemas.openxmlformats.org/officeDocument/2006/relationships/image" Target="../media/image6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rendering.html#Color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texturing.html#ImageTextur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 dirty="0"/>
              <a:t>Computação Gráfica</a:t>
            </a:r>
            <a:endParaRPr dirty="0"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10: Mapeamento de Texturas e Visibilidade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12" name="Google Shape;112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13" name="Google Shape;113;p15"/>
          <p:cNvSpPr txBox="1">
            <a:spLocks noGrp="1"/>
          </p:cNvSpPr>
          <p:nvPr>
            <p:ph type="body" idx="1"/>
          </p:nvPr>
        </p:nvSpPr>
        <p:spPr>
          <a:xfrm>
            <a:off x="357900" y="17894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Tente imaginar como seria essa superfície.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pic>
        <p:nvPicPr>
          <p:cNvPr id="114" name="Google Shape;11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751522"/>
            <a:ext cx="8428202" cy="9161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75901" y="2605700"/>
            <a:ext cx="6304274" cy="3078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22" name="Google Shape;12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23" name="Google Shape;123;p16"/>
          <p:cNvSpPr txBox="1">
            <a:spLocks noGrp="1"/>
          </p:cNvSpPr>
          <p:nvPr>
            <p:ph type="body" idx="1"/>
          </p:nvPr>
        </p:nvSpPr>
        <p:spPr>
          <a:xfrm>
            <a:off x="357900" y="790701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Observe que, ao definir uma superfície, estamos associando cada ponto </a:t>
            </a:r>
            <a:r>
              <a:rPr lang="pt-BR" sz="2200" i="1"/>
              <a:t>(u,v)</a:t>
            </a:r>
            <a:r>
              <a:rPr lang="pt-BR" sz="2200"/>
              <a:t> de um plano a um ponto </a:t>
            </a:r>
            <a:r>
              <a:rPr lang="pt-BR" sz="2200" i="1"/>
              <a:t>(x,y,z)</a:t>
            </a:r>
            <a:r>
              <a:rPr lang="pt-BR" sz="2200"/>
              <a:t> do espaço. </a:t>
            </a:r>
            <a:endParaRPr sz="2200"/>
          </a:p>
        </p:txBody>
      </p:sp>
      <p:sp>
        <p:nvSpPr>
          <p:cNvPr id="124" name="Google Shape;124;p16"/>
          <p:cNvSpPr txBox="1">
            <a:spLocks noGrp="1"/>
          </p:cNvSpPr>
          <p:nvPr>
            <p:ph type="body" idx="1"/>
          </p:nvPr>
        </p:nvSpPr>
        <p:spPr>
          <a:xfrm>
            <a:off x="357900" y="2529670"/>
            <a:ext cx="8428200" cy="1512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Suponha que o plano seja decomposto em um quadriculado (qualquer semelhança com os </a:t>
            </a:r>
            <a:r>
              <a:rPr lang="pt-BR" sz="2200" i="1"/>
              <a:t>pixels</a:t>
            </a:r>
            <a:r>
              <a:rPr lang="pt-BR" sz="2200"/>
              <a:t> de uma tela NÃO é mera coincidência). </a:t>
            </a:r>
            <a:endParaRPr sz="2200"/>
          </a:p>
        </p:txBody>
      </p:sp>
      <p:sp>
        <p:nvSpPr>
          <p:cNvPr id="125" name="Google Shape;125;p16"/>
          <p:cNvSpPr txBox="1">
            <a:spLocks noGrp="1"/>
          </p:cNvSpPr>
          <p:nvPr>
            <p:ph type="body" idx="1"/>
          </p:nvPr>
        </p:nvSpPr>
        <p:spPr>
          <a:xfrm>
            <a:off x="357900" y="4268647"/>
            <a:ext cx="8428200" cy="601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Como esse quadriculado seria visto na superfície?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32" name="Google Shape;13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33" name="Google Shape;133;p17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152400" y="995176"/>
            <a:ext cx="8839200" cy="2840276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17"/>
          <p:cNvSpPr txBox="1">
            <a:spLocks noGrp="1"/>
          </p:cNvSpPr>
          <p:nvPr>
            <p:ph type="body" idx="1"/>
          </p:nvPr>
        </p:nvSpPr>
        <p:spPr>
          <a:xfrm>
            <a:off x="357900" y="4377677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chamar esses "quadrados" que aparecem sobre a superfície de </a:t>
            </a:r>
            <a:r>
              <a:rPr lang="pt-BR" sz="2200" b="1">
                <a:solidFill>
                  <a:srgbClr val="0000FF"/>
                </a:solidFill>
              </a:rPr>
              <a:t>retalhos</a:t>
            </a:r>
            <a:r>
              <a:rPr lang="pt-BR" sz="2200"/>
              <a:t>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41" name="Google Shape;141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42" name="Google Shape;142;p18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8"/>
          <p:cNvSpPr txBox="1">
            <a:spLocks noGrp="1"/>
          </p:cNvSpPr>
          <p:nvPr>
            <p:ph type="body" idx="1"/>
          </p:nvPr>
        </p:nvSpPr>
        <p:spPr>
          <a:xfrm>
            <a:off x="288550" y="1631152"/>
            <a:ext cx="8428200" cy="103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Precisaremos determinar algumas características geométricas dos retalhos a partir dos parâmetros </a:t>
            </a:r>
            <a:r>
              <a:rPr lang="pt-BR" sz="2200" i="1"/>
              <a:t>u</a:t>
            </a:r>
            <a:r>
              <a:rPr lang="pt-BR" sz="2200"/>
              <a:t> e </a:t>
            </a:r>
            <a:r>
              <a:rPr lang="pt-BR" sz="2200" i="1"/>
              <a:t>v</a:t>
            </a:r>
            <a:r>
              <a:rPr lang="pt-BR" sz="2200"/>
              <a:t>. </a:t>
            </a:r>
            <a:endParaRPr sz="2200"/>
          </a:p>
        </p:txBody>
      </p:sp>
      <p:sp>
        <p:nvSpPr>
          <p:cNvPr id="144" name="Google Shape;144;p18"/>
          <p:cNvSpPr txBox="1">
            <a:spLocks noGrp="1"/>
          </p:cNvSpPr>
          <p:nvPr>
            <p:ph type="body" idx="1"/>
          </p:nvPr>
        </p:nvSpPr>
        <p:spPr>
          <a:xfrm>
            <a:off x="357900" y="2873823"/>
            <a:ext cx="8428200" cy="206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Apesar dos retalhos serem superfícies curvas, podemos aproximá-los por paralelogramos (quanto menores forem os quadrados da nossa malha, melhor será essa aproximação).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51" name="Google Shape;151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52" name="Google Shape;152;p19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Google Shape;15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4175" y="1473538"/>
            <a:ext cx="2706150" cy="1658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4" name="Google Shape;15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53324" y="1265025"/>
            <a:ext cx="2422775" cy="17620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5" name="Google Shape;155;p19"/>
          <p:cNvCxnSpPr/>
          <p:nvPr/>
        </p:nvCxnSpPr>
        <p:spPr>
          <a:xfrm>
            <a:off x="2627725" y="2302850"/>
            <a:ext cx="525600" cy="0"/>
          </a:xfrm>
          <a:prstGeom prst="straightConnector1">
            <a:avLst/>
          </a:prstGeom>
          <a:noFill/>
          <a:ln w="28575" cap="flat" cmpd="sng">
            <a:solidFill>
              <a:srgbClr val="CC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56" name="Google Shape;156;p19"/>
          <p:cNvSpPr txBox="1">
            <a:spLocks noGrp="1"/>
          </p:cNvSpPr>
          <p:nvPr>
            <p:ph type="body" idx="1"/>
          </p:nvPr>
        </p:nvSpPr>
        <p:spPr>
          <a:xfrm>
            <a:off x="273550" y="338790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Área do retalho: </a:t>
            </a:r>
            <a:endParaRPr sz="2200"/>
          </a:p>
        </p:txBody>
      </p:sp>
      <p:pic>
        <p:nvPicPr>
          <p:cNvPr id="157" name="Google Shape;157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29140" y="3251596"/>
            <a:ext cx="2226925" cy="728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 txBox="1">
            <a:spLocks noGrp="1"/>
          </p:cNvSpPr>
          <p:nvPr>
            <p:ph type="body" idx="1"/>
          </p:nvPr>
        </p:nvSpPr>
        <p:spPr>
          <a:xfrm>
            <a:off x="273550" y="4264751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Comprimento dos lados do retalho: </a:t>
            </a:r>
            <a:endParaRPr sz="2200"/>
          </a:p>
        </p:txBody>
      </p:sp>
      <p:pic>
        <p:nvPicPr>
          <p:cNvPr id="159" name="Google Shape;15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28411" y="4127319"/>
            <a:ext cx="2694260" cy="72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66" name="Google Shape;16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7" name="Google Shape;167;p20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20"/>
          <p:cNvSpPr txBox="1">
            <a:spLocks noGrp="1"/>
          </p:cNvSpPr>
          <p:nvPr>
            <p:ph type="body" idx="1"/>
          </p:nvPr>
        </p:nvSpPr>
        <p:spPr>
          <a:xfrm>
            <a:off x="273550" y="1640099"/>
            <a:ext cx="8428200" cy="107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E como determinar os vetores u e v que formam o paralelogramo representativo de cada retalho? </a:t>
            </a:r>
            <a:endParaRPr sz="2200"/>
          </a:p>
        </p:txBody>
      </p:sp>
      <p:sp>
        <p:nvSpPr>
          <p:cNvPr id="169" name="Google Shape;169;p20"/>
          <p:cNvSpPr txBox="1">
            <a:spLocks noGrp="1"/>
          </p:cNvSpPr>
          <p:nvPr>
            <p:ph type="body" idx="1"/>
          </p:nvPr>
        </p:nvSpPr>
        <p:spPr>
          <a:xfrm>
            <a:off x="357900" y="2857499"/>
            <a:ext cx="8428200" cy="113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Lembrando das propriedades das derivadas, temos que, para 𝞓</a:t>
            </a:r>
            <a:r>
              <a:rPr lang="pt-BR" sz="2200" i="1"/>
              <a:t>x</a:t>
            </a:r>
            <a:r>
              <a:rPr lang="pt-BR" sz="2200"/>
              <a:t> e 𝞓</a:t>
            </a:r>
            <a:r>
              <a:rPr lang="pt-BR" sz="2200" i="1"/>
              <a:t>y</a:t>
            </a:r>
            <a:r>
              <a:rPr lang="pt-BR" sz="2200"/>
              <a:t> pequenos, podemos usar as aproximações:  </a:t>
            </a:r>
            <a:endParaRPr sz="2200"/>
          </a:p>
        </p:txBody>
      </p:sp>
      <p:pic>
        <p:nvPicPr>
          <p:cNvPr id="170" name="Google Shape;17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26675" y="4201175"/>
            <a:ext cx="2504912" cy="113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06750" y="4228925"/>
            <a:ext cx="2382338" cy="107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78" name="Google Shape;17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79" name="Google Shape;179;p21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21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Dessa forma, para construir nosso paralelogramo "aproximador" dos retalhos, tomamos dois vetores tangentes à superfície no ponto </a:t>
            </a:r>
            <a:r>
              <a:rPr lang="pt-BR" sz="2200" i="1"/>
              <a:t>P</a:t>
            </a:r>
            <a:r>
              <a:rPr lang="pt-BR" sz="2200" i="1" baseline="-25000"/>
              <a:t>ij</a:t>
            </a:r>
            <a:r>
              <a:rPr lang="pt-BR" sz="2200"/>
              <a:t>, dados por: </a:t>
            </a:r>
            <a:endParaRPr sz="2200"/>
          </a:p>
        </p:txBody>
      </p:sp>
      <p:pic>
        <p:nvPicPr>
          <p:cNvPr id="181" name="Google Shape;181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2625" y="3276000"/>
            <a:ext cx="2946225" cy="1146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72597" y="3276000"/>
            <a:ext cx="2946254" cy="114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t="3016"/>
          <a:stretch/>
        </p:blipFill>
        <p:spPr>
          <a:xfrm>
            <a:off x="4880025" y="0"/>
            <a:ext cx="4263973" cy="1370126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 txBox="1">
            <a:spLocks noGrp="1"/>
          </p:cNvSpPr>
          <p:nvPr>
            <p:ph type="body" idx="1"/>
          </p:nvPr>
        </p:nvSpPr>
        <p:spPr>
          <a:xfrm>
            <a:off x="273550" y="1640101"/>
            <a:ext cx="8428200" cy="163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Multiplicando esses vetores por 𝞓</a:t>
            </a:r>
            <a:r>
              <a:rPr lang="pt-BR" sz="2200" i="1"/>
              <a:t>u</a:t>
            </a:r>
            <a:r>
              <a:rPr lang="pt-BR" sz="2200"/>
              <a:t> e 𝞓</a:t>
            </a:r>
            <a:r>
              <a:rPr lang="pt-BR" sz="2200" i="1"/>
              <a:t>v</a:t>
            </a:r>
            <a:r>
              <a:rPr lang="pt-BR" sz="2200"/>
              <a:t>, respectivamente, temos o paralelogramo que aproxima o retalho.  </a:t>
            </a:r>
            <a:endParaRPr sz="2200"/>
          </a:p>
        </p:txBody>
      </p:sp>
      <p:pic>
        <p:nvPicPr>
          <p:cNvPr id="192" name="Google Shape;19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2025" y="2857500"/>
            <a:ext cx="2258900" cy="879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2025" y="4069018"/>
            <a:ext cx="2258900" cy="87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97462" y="2752400"/>
            <a:ext cx="3944087" cy="247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Aplicando a teoria:</a:t>
            </a: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/>
              <a:t>O mapeamento de texturas</a:t>
            </a:r>
            <a:endParaRPr sz="4000"/>
          </a:p>
        </p:txBody>
      </p:sp>
      <p:sp>
        <p:nvSpPr>
          <p:cNvPr id="201" name="Google Shape;20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Texel</a:t>
            </a:r>
            <a:endParaRPr/>
          </a:p>
        </p:txBody>
      </p:sp>
      <p:sp>
        <p:nvSpPr>
          <p:cNvPr id="208" name="Google Shape;208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texel (texture element) é a unidade fundamental de uma textura.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processo de renderização existe um mapeamento do texel para o pixel apropriado na imagem final.</a:t>
            </a:r>
            <a:endParaRPr/>
          </a:p>
        </p:txBody>
      </p:sp>
      <p:sp>
        <p:nvSpPr>
          <p:cNvPr id="209" name="Google Shape;209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5" name="Google Shape;215;p25"/>
          <p:cNvGrpSpPr/>
          <p:nvPr/>
        </p:nvGrpSpPr>
        <p:grpSpPr>
          <a:xfrm>
            <a:off x="3904420" y="530420"/>
            <a:ext cx="3119407" cy="2187546"/>
            <a:chOff x="3964320" y="556095"/>
            <a:chExt cx="3119407" cy="2187546"/>
          </a:xfrm>
        </p:grpSpPr>
        <p:sp>
          <p:nvSpPr>
            <p:cNvPr id="216" name="Google Shape;216;p25"/>
            <p:cNvSpPr/>
            <p:nvPr/>
          </p:nvSpPr>
          <p:spPr>
            <a:xfrm>
              <a:off x="3964320" y="556141"/>
              <a:ext cx="3119407" cy="2187432"/>
            </a:xfrm>
            <a:prstGeom prst="rect">
              <a:avLst/>
            </a:prstGeom>
            <a:solidFill>
              <a:srgbClr val="BCBEC0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7" name="Google Shape;217;p25"/>
            <p:cNvPicPr preferRelativeResize="0"/>
            <p:nvPr/>
          </p:nvPicPr>
          <p:blipFill rotWithShape="1">
            <a:blip r:embed="rId3">
              <a:alphaModFix/>
            </a:blip>
            <a:srcRect t="29051" b="29051"/>
            <a:stretch/>
          </p:blipFill>
          <p:spPr>
            <a:xfrm>
              <a:off x="3971362" y="556095"/>
              <a:ext cx="3105344" cy="2187546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18" name="Google Shape;218;p25"/>
          <p:cNvGrpSpPr/>
          <p:nvPr/>
        </p:nvGrpSpPr>
        <p:grpSpPr>
          <a:xfrm>
            <a:off x="4722557" y="3223300"/>
            <a:ext cx="3119471" cy="2187434"/>
            <a:chOff x="3302413" y="3072000"/>
            <a:chExt cx="3588074" cy="2394301"/>
          </a:xfrm>
        </p:grpSpPr>
        <p:sp>
          <p:nvSpPr>
            <p:cNvPr id="219" name="Google Shape;219;p25"/>
            <p:cNvSpPr/>
            <p:nvPr/>
          </p:nvSpPr>
          <p:spPr>
            <a:xfrm>
              <a:off x="3302438" y="3072000"/>
              <a:ext cx="3588000" cy="2394300"/>
            </a:xfrm>
            <a:prstGeom prst="rect">
              <a:avLst/>
            </a:prstGeom>
            <a:solidFill>
              <a:schemeClr val="dk1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20" name="Google Shape;220;p25"/>
            <p:cNvPicPr preferRelativeResize="0"/>
            <p:nvPr/>
          </p:nvPicPr>
          <p:blipFill rotWithShape="1">
            <a:blip r:embed="rId4">
              <a:alphaModFix/>
            </a:blip>
            <a:srcRect t="28922" b="29372"/>
            <a:stretch/>
          </p:blipFill>
          <p:spPr>
            <a:xfrm>
              <a:off x="3302413" y="3072000"/>
              <a:ext cx="3588074" cy="23943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21" name="Google Shape;221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texturizar</a:t>
            </a:r>
            <a:endParaRPr/>
          </a:p>
        </p:txBody>
      </p:sp>
      <p:sp>
        <p:nvSpPr>
          <p:cNvPr id="222" name="Google Shape;222;p25"/>
          <p:cNvSpPr txBox="1">
            <a:spLocks noGrp="1"/>
          </p:cNvSpPr>
          <p:nvPr>
            <p:ph type="body" idx="1"/>
          </p:nvPr>
        </p:nvSpPr>
        <p:spPr>
          <a:xfrm>
            <a:off x="771550" y="838975"/>
            <a:ext cx="24327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/>
              <a:t>Textura (originária por exemplo de um JPG ou PNG)</a:t>
            </a:r>
            <a:endParaRPr sz="1300"/>
          </a:p>
        </p:txBody>
      </p:sp>
      <p:sp>
        <p:nvSpPr>
          <p:cNvPr id="223" name="Google Shape;223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24" name="Google Shape;22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90687" y="1292950"/>
            <a:ext cx="2394424" cy="2394424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904425" y="246250"/>
            <a:ext cx="3119400" cy="565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/>
              <a:t>Geometria (composta por triângulos)</a:t>
            </a:r>
            <a:endParaRPr sz="1200"/>
          </a:p>
        </p:txBody>
      </p:sp>
      <p:sp>
        <p:nvSpPr>
          <p:cNvPr id="226" name="Google Shape;226;p25"/>
          <p:cNvSpPr txBox="1"/>
          <p:nvPr/>
        </p:nvSpPr>
        <p:spPr>
          <a:xfrm>
            <a:off x="7272075" y="1404175"/>
            <a:ext cx="1794900" cy="1108200"/>
          </a:xfrm>
          <a:prstGeom prst="rect">
            <a:avLst/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vértices possuem suas coordenadas no espaço, mas também coordenadas de mapeamento de textura</a:t>
            </a:r>
            <a:endParaRPr/>
          </a:p>
        </p:txBody>
      </p:sp>
      <p:cxnSp>
        <p:nvCxnSpPr>
          <p:cNvPr id="227" name="Google Shape;227;p25"/>
          <p:cNvCxnSpPr>
            <a:stCxn id="226" idx="0"/>
          </p:cNvCxnSpPr>
          <p:nvPr/>
        </p:nvCxnSpPr>
        <p:spPr>
          <a:xfrm rot="5400000">
            <a:off x="7229475" y="711025"/>
            <a:ext cx="246900" cy="1633200"/>
          </a:xfrm>
          <a:prstGeom prst="curvedConnector4">
            <a:avLst>
              <a:gd name="adj1" fmla="val -96446"/>
              <a:gd name="adj2" fmla="val 77475"/>
            </a:avLst>
          </a:prstGeom>
          <a:noFill/>
          <a:ln w="19050" cap="flat" cmpd="sng">
            <a:solidFill>
              <a:srgbClr val="76A5A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28" name="Google Shape;228;p25"/>
          <p:cNvSpPr txBox="1"/>
          <p:nvPr/>
        </p:nvSpPr>
        <p:spPr>
          <a:xfrm>
            <a:off x="2001950" y="4148875"/>
            <a:ext cx="1976400" cy="923400"/>
          </a:xfrm>
          <a:prstGeom prst="rect">
            <a:avLst/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Na rasterização, para definir o valor do pixel é necessário calcular a cor pela textura</a:t>
            </a:r>
            <a:endParaRPr/>
          </a:p>
        </p:txBody>
      </p:sp>
      <p:cxnSp>
        <p:nvCxnSpPr>
          <p:cNvPr id="229" name="Google Shape;229;p25"/>
          <p:cNvCxnSpPr>
            <a:stCxn id="228" idx="3"/>
          </p:cNvCxnSpPr>
          <p:nvPr/>
        </p:nvCxnSpPr>
        <p:spPr>
          <a:xfrm rot="10800000" flipH="1">
            <a:off x="3978350" y="4474375"/>
            <a:ext cx="1146300" cy="136200"/>
          </a:xfrm>
          <a:prstGeom prst="curvedConnector3">
            <a:avLst>
              <a:gd name="adj1" fmla="val 50000"/>
            </a:avLst>
          </a:prstGeom>
          <a:noFill/>
          <a:ln w="19050" cap="flat" cmpd="sng">
            <a:solidFill>
              <a:srgbClr val="6D9EEB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30" name="Google Shape;230;p25"/>
          <p:cNvSpPr/>
          <p:nvPr/>
        </p:nvSpPr>
        <p:spPr>
          <a:xfrm>
            <a:off x="5441230" y="4397470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5"/>
          <p:cNvSpPr/>
          <p:nvPr/>
        </p:nvSpPr>
        <p:spPr>
          <a:xfrm>
            <a:off x="2744705" y="3163895"/>
            <a:ext cx="188100" cy="136200"/>
          </a:xfrm>
          <a:prstGeom prst="rect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32" name="Google Shape;232;p25"/>
          <p:cNvCxnSpPr>
            <a:stCxn id="231" idx="3"/>
            <a:endCxn id="230" idx="1"/>
          </p:cNvCxnSpPr>
          <p:nvPr/>
        </p:nvCxnSpPr>
        <p:spPr>
          <a:xfrm>
            <a:off x="2932805" y="3231995"/>
            <a:ext cx="2508300" cy="1233600"/>
          </a:xfrm>
          <a:prstGeom prst="straightConnector1">
            <a:avLst/>
          </a:prstGeom>
          <a:noFill/>
          <a:ln w="19050" cap="flat" cmpd="sng">
            <a:solidFill>
              <a:srgbClr val="674EA7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Google Shape;2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9172" y="1929775"/>
            <a:ext cx="4023150" cy="2992825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40" name="Google Shape;240;p26"/>
          <p:cNvSpPr txBox="1">
            <a:spLocks noGrp="1"/>
          </p:cNvSpPr>
          <p:nvPr>
            <p:ph type="body" idx="1"/>
          </p:nvPr>
        </p:nvSpPr>
        <p:spPr>
          <a:xfrm>
            <a:off x="546025" y="854750"/>
            <a:ext cx="33144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Na rasterização amostramos o centro do pixel</a:t>
            </a:r>
            <a:endParaRPr sz="1600"/>
          </a:p>
        </p:txBody>
      </p:sp>
      <p:sp>
        <p:nvSpPr>
          <p:cNvPr id="241" name="Google Shape;24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42" name="Google Shape;24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899" y="1484788"/>
            <a:ext cx="3456657" cy="3167089"/>
          </a:xfrm>
          <a:prstGeom prst="rect">
            <a:avLst/>
          </a:prstGeom>
          <a:noFill/>
          <a:ln>
            <a:noFill/>
          </a:ln>
        </p:spPr>
      </p:pic>
      <p:sp>
        <p:nvSpPr>
          <p:cNvPr id="243" name="Google Shape;243;p26"/>
          <p:cNvSpPr txBox="1">
            <a:spLocks noGrp="1"/>
          </p:cNvSpPr>
          <p:nvPr>
            <p:ph type="body" idx="1"/>
          </p:nvPr>
        </p:nvSpPr>
        <p:spPr>
          <a:xfrm>
            <a:off x="4861100" y="1109875"/>
            <a:ext cx="3605100" cy="819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Podemos então descobrir as coordenadas de textura (u, v), selecionar a cor e aplicar no pixel</a:t>
            </a:r>
            <a:endParaRPr sz="1600"/>
          </a:p>
        </p:txBody>
      </p:sp>
      <p:cxnSp>
        <p:nvCxnSpPr>
          <p:cNvPr id="244" name="Google Shape;244;p26"/>
          <p:cNvCxnSpPr/>
          <p:nvPr/>
        </p:nvCxnSpPr>
        <p:spPr>
          <a:xfrm flipH="1">
            <a:off x="3105903" y="2829906"/>
            <a:ext cx="3381600" cy="1026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783F04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0" name="Google Shape;250;p27" descr="page33image7264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94548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251" name="Google Shape;25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Texturas (pontuais)</a:t>
            </a:r>
            <a:endParaRPr/>
          </a:p>
        </p:txBody>
      </p:sp>
      <p:sp>
        <p:nvSpPr>
          <p:cNvPr id="252" name="Google Shape;252;p27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  <a:p>
            <a:pPr marL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imagem original em 1280x1280 pixels</a:t>
            </a:r>
            <a:endParaRPr/>
          </a:p>
        </p:txBody>
      </p:sp>
      <p:sp>
        <p:nvSpPr>
          <p:cNvPr id="253" name="Google Shape;25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254" name="Google Shape;254;p27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Por amostragem (pontuais)</a:t>
            </a:r>
            <a:endParaRPr/>
          </a:p>
          <a:p>
            <a:pPr marL="0" marR="0" lvl="0" indent="0" algn="ct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256x256 pixels</a:t>
            </a:r>
            <a:endParaRPr/>
          </a:p>
        </p:txBody>
      </p:sp>
      <p:sp>
        <p:nvSpPr>
          <p:cNvPr id="255" name="Google Shape;255;p27"/>
          <p:cNvSpPr/>
          <p:nvPr/>
        </p:nvSpPr>
        <p:spPr>
          <a:xfrm>
            <a:off x="6161470" y="1579324"/>
            <a:ext cx="662361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Moiré</a:t>
            </a:r>
            <a:endParaRPr/>
          </a:p>
        </p:txBody>
      </p:sp>
      <p:sp>
        <p:nvSpPr>
          <p:cNvPr id="256" name="Google Shape;256;p27"/>
          <p:cNvSpPr/>
          <p:nvPr/>
        </p:nvSpPr>
        <p:spPr>
          <a:xfrm>
            <a:off x="6028744" y="3702292"/>
            <a:ext cx="107112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Serrilhado</a:t>
            </a:r>
            <a:endParaRPr/>
          </a:p>
        </p:txBody>
      </p:sp>
      <p:pic>
        <p:nvPicPr>
          <p:cNvPr id="257" name="Google Shape;257;p27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24312"/>
            <a:ext cx="3629320" cy="36293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 rotWithShape="1">
          <a:blip r:embed="rId3">
            <a:alphaModFix/>
          </a:blip>
          <a:srcRect r="50843"/>
          <a:stretch/>
        </p:blipFill>
        <p:spPr>
          <a:xfrm>
            <a:off x="456520" y="629650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8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Google Shape;266;p28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7" name="Google Shape;267;p28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Mapeamento 1:1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8" name="Google Shape;268;p28"/>
          <p:cNvSpPr/>
          <p:nvPr/>
        </p:nvSpPr>
        <p:spPr>
          <a:xfrm>
            <a:off x="526988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8"/>
          <p:cNvSpPr/>
          <p:nvPr/>
        </p:nvSpPr>
        <p:spPr>
          <a:xfrm rot="10800000">
            <a:off x="525825" y="710700"/>
            <a:ext cx="3807000" cy="2533200"/>
          </a:xfrm>
          <a:prstGeom prst="rtTriangle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70" name="Google Shape;270;p28"/>
          <p:cNvPicPr preferRelativeResize="0"/>
          <p:nvPr/>
        </p:nvPicPr>
        <p:blipFill rotWithShape="1">
          <a:blip r:embed="rId3">
            <a:alphaModFix/>
          </a:blip>
          <a:srcRect l="50843"/>
          <a:stretch/>
        </p:blipFill>
        <p:spPr>
          <a:xfrm>
            <a:off x="4614227" y="644375"/>
            <a:ext cx="3960100" cy="4256300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8"/>
          <p:cNvSpPr/>
          <p:nvPr/>
        </p:nvSpPr>
        <p:spPr>
          <a:xfrm>
            <a:off x="1372206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8"/>
          <p:cNvSpPr/>
          <p:nvPr/>
        </p:nvSpPr>
        <p:spPr>
          <a:xfrm>
            <a:off x="5528125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3" name="Google Shape;273;p28"/>
          <p:cNvCxnSpPr>
            <a:stCxn id="272" idx="1"/>
            <a:endCxn id="271" idx="3"/>
          </p:cNvCxnSpPr>
          <p:nvPr/>
        </p:nvCxnSpPr>
        <p:spPr>
          <a:xfrm flipH="1">
            <a:off x="1636225" y="1670000"/>
            <a:ext cx="3891900" cy="6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74" name="Google Shape;274;p28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80" name="Google Shape;28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81" name="Google Shape;281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643917"/>
            <a:ext cx="7994584" cy="4242024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p29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3" name="Google Shape;283;p29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4" name="Google Shape;284;p29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Ampliado (magnified)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29"/>
          <p:cNvSpPr/>
          <p:nvPr/>
        </p:nvSpPr>
        <p:spPr>
          <a:xfrm>
            <a:off x="1431721" y="976848"/>
            <a:ext cx="582900" cy="5160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29"/>
          <p:cNvSpPr/>
          <p:nvPr/>
        </p:nvSpPr>
        <p:spPr>
          <a:xfrm>
            <a:off x="5474544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7" name="Google Shape;287;p29"/>
          <p:cNvCxnSpPr>
            <a:stCxn id="286" idx="1"/>
            <a:endCxn id="285" idx="3"/>
          </p:cNvCxnSpPr>
          <p:nvPr/>
        </p:nvCxnSpPr>
        <p:spPr>
          <a:xfrm rot="10800000">
            <a:off x="2014644" y="1234700"/>
            <a:ext cx="3459900" cy="4353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288" name="Google Shape;288;p29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Amostras na Tela x na Textura</a:t>
            </a:r>
            <a:endParaRPr/>
          </a:p>
        </p:txBody>
      </p:sp>
      <p:sp>
        <p:nvSpPr>
          <p:cNvPr id="294" name="Google Shape;294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95" name="Google Shape;295;p30"/>
          <p:cNvSpPr/>
          <p:nvPr/>
        </p:nvSpPr>
        <p:spPr>
          <a:xfrm>
            <a:off x="475013" y="488594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30"/>
          <p:cNvSpPr/>
          <p:nvPr/>
        </p:nvSpPr>
        <p:spPr>
          <a:xfrm>
            <a:off x="4572000" y="4900679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30"/>
          <p:cNvSpPr/>
          <p:nvPr/>
        </p:nvSpPr>
        <p:spPr>
          <a:xfrm>
            <a:off x="2627201" y="5231951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Reduzido (minified)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98" name="Google Shape;298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4439" y="647303"/>
            <a:ext cx="7994585" cy="4170296"/>
          </a:xfrm>
          <a:prstGeom prst="rect">
            <a:avLst/>
          </a:prstGeom>
          <a:noFill/>
          <a:ln>
            <a:noFill/>
          </a:ln>
        </p:spPr>
      </p:pic>
      <p:sp>
        <p:nvSpPr>
          <p:cNvPr id="299" name="Google Shape;299;p30"/>
          <p:cNvSpPr/>
          <p:nvPr/>
        </p:nvSpPr>
        <p:spPr>
          <a:xfrm>
            <a:off x="1899975" y="1726550"/>
            <a:ext cx="162000" cy="1434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0" name="Google Shape;300;p30"/>
          <p:cNvSpPr/>
          <p:nvPr/>
        </p:nvSpPr>
        <p:spPr>
          <a:xfrm>
            <a:off x="5475348" y="1553150"/>
            <a:ext cx="264000" cy="233700"/>
          </a:xfrm>
          <a:prstGeom prst="rect">
            <a:avLst/>
          </a:prstGeom>
          <a:noFill/>
          <a:ln w="28575" cap="flat" cmpd="sng">
            <a:solidFill>
              <a:srgbClr val="99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1" name="Google Shape;301;p30"/>
          <p:cNvCxnSpPr>
            <a:stCxn id="300" idx="1"/>
            <a:endCxn id="299" idx="3"/>
          </p:cNvCxnSpPr>
          <p:nvPr/>
        </p:nvCxnSpPr>
        <p:spPr>
          <a:xfrm flipH="1">
            <a:off x="2061948" y="1670000"/>
            <a:ext cx="3413400" cy="128400"/>
          </a:xfrm>
          <a:prstGeom prst="curvedConnector3">
            <a:avLst>
              <a:gd name="adj1" fmla="val 50000"/>
            </a:avLst>
          </a:pr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stealth" w="med" len="med"/>
          </a:ln>
        </p:spPr>
      </p:cxnSp>
      <p:sp>
        <p:nvSpPr>
          <p:cNvPr id="302" name="Google Shape;302;p30"/>
          <p:cNvSpPr txBox="1"/>
          <p:nvPr/>
        </p:nvSpPr>
        <p:spPr>
          <a:xfrm>
            <a:off x="309100" y="5231950"/>
            <a:ext cx="3204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vermelhos = amostras necessárias para renderizar</a:t>
            </a:r>
            <a:endParaRPr sz="9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Pontos brancos = amostras existentes no mapa de textura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Taxa de Amostragem das Texturas</a:t>
            </a:r>
            <a:endParaRPr/>
          </a:p>
        </p:txBody>
      </p:sp>
      <p:sp>
        <p:nvSpPr>
          <p:cNvPr id="308" name="Google Shape;308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4606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frequência de amostragem no espaço da tela se traduz em uma frequência de amostragem no espaço de textura, determinado pela função de mapeamento.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Em geral, essa frequência varia ao longo da cena dependendo das transformações geométricas, das transformações de visualização e da função de coordenada de textura.</a:t>
            </a:r>
            <a:endParaRPr/>
          </a:p>
        </p:txBody>
      </p:sp>
      <p:sp>
        <p:nvSpPr>
          <p:cNvPr id="309" name="Google Shape;30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Área do Pixel na Tela x Área do Texel</a:t>
            </a:r>
            <a:endParaRPr/>
          </a:p>
        </p:txBody>
      </p:sp>
      <p:sp>
        <p:nvSpPr>
          <p:cNvPr id="315" name="Google Shape;315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Tamanho de visualização ideal: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Mapeamento 1:1 entre taxa de amostragem do pixel e taxa de amostragem do texel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ampliado (magnification)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mesmo texel vai influenciar vários pixels na tela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Quando menor (minificação)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Possibilidades de amostras de texels para cada pixel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16" name="Google Shape;316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pic>
        <p:nvPicPr>
          <p:cNvPr id="323" name="Google Shape;323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987624"/>
            <a:ext cx="8428232" cy="3560926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325" name="Google Shape;325;p33"/>
          <p:cNvSpPr/>
          <p:nvPr/>
        </p:nvSpPr>
        <p:spPr>
          <a:xfrm>
            <a:off x="475013" y="482214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3"/>
          <p:cNvSpPr/>
          <p:nvPr/>
        </p:nvSpPr>
        <p:spPr>
          <a:xfrm>
            <a:off x="4572000" y="4836882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33"/>
          <p:cNvSpPr txBox="1"/>
          <p:nvPr/>
        </p:nvSpPr>
        <p:spPr>
          <a:xfrm>
            <a:off x="3733886" y="4753316"/>
            <a:ext cx="591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rgbClr val="B45F06"/>
                </a:solidFill>
              </a:rPr>
              <a:t>pixel</a:t>
            </a:r>
            <a:endParaRPr>
              <a:solidFill>
                <a:srgbClr val="B45F06"/>
              </a:solidFill>
            </a:endParaRPr>
          </a:p>
        </p:txBody>
      </p:sp>
      <p:cxnSp>
        <p:nvCxnSpPr>
          <p:cNvPr id="328" name="Google Shape;328;p33"/>
          <p:cNvCxnSpPr>
            <a:stCxn id="327" idx="0"/>
          </p:cNvCxnSpPr>
          <p:nvPr/>
        </p:nvCxnSpPr>
        <p:spPr>
          <a:xfrm rot="5400000" flipH="1">
            <a:off x="3323336" y="4047116"/>
            <a:ext cx="709500" cy="702900"/>
          </a:xfrm>
          <a:prstGeom prst="curvedConnector3">
            <a:avLst>
              <a:gd name="adj1" fmla="val 50000"/>
            </a:avLst>
          </a:prstGeom>
          <a:noFill/>
          <a:ln w="28575" cap="flat" cmpd="sng">
            <a:solidFill>
              <a:srgbClr val="B45F06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(footprint) do Pixel na Textura</a:t>
            </a:r>
            <a:endParaRPr/>
          </a:p>
        </p:txBody>
      </p:sp>
      <p:sp>
        <p:nvSpPr>
          <p:cNvPr id="334" name="Google Shape;33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35" name="Google Shape;33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0151"/>
            <a:ext cx="7820611" cy="456057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A74FD8CA-14A4-8314-93FA-BB4F3C2BCF5C}"/>
              </a:ext>
            </a:extLst>
          </p:cNvPr>
          <p:cNvGrpSpPr/>
          <p:nvPr/>
        </p:nvGrpSpPr>
        <p:grpSpPr>
          <a:xfrm>
            <a:off x="1189356" y="608789"/>
            <a:ext cx="7313621" cy="2060565"/>
            <a:chOff x="1189356" y="608789"/>
            <a:chExt cx="7313621" cy="2060565"/>
          </a:xfrm>
        </p:grpSpPr>
        <p:sp>
          <p:nvSpPr>
            <p:cNvPr id="2" name="Google Shape;327;p33">
              <a:extLst>
                <a:ext uri="{FF2B5EF4-FFF2-40B4-BE49-F238E27FC236}">
                  <a16:creationId xmlns:a16="http://schemas.microsoft.com/office/drawing/2014/main" id="{44A9CFCE-4D45-35F6-31A0-C18232447BE1}"/>
                </a:ext>
              </a:extLst>
            </p:cNvPr>
            <p:cNvSpPr txBox="1"/>
            <p:nvPr/>
          </p:nvSpPr>
          <p:spPr>
            <a:xfrm>
              <a:off x="7874352" y="608789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rgbClr val="B45F06"/>
                  </a:solidFill>
                </a:rPr>
                <a:t>pixels</a:t>
              </a:r>
              <a:endParaRPr>
                <a:solidFill>
                  <a:srgbClr val="B45F06"/>
                </a:solidFill>
              </a:endParaRPr>
            </a:p>
          </p:txBody>
        </p:sp>
        <p:cxnSp>
          <p:nvCxnSpPr>
            <p:cNvPr id="3" name="Google Shape;328;p33">
              <a:extLst>
                <a:ext uri="{FF2B5EF4-FFF2-40B4-BE49-F238E27FC236}">
                  <a16:creationId xmlns:a16="http://schemas.microsoft.com/office/drawing/2014/main" id="{B5E52D99-C49F-7693-2A9A-81560426180F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6938352" y="701121"/>
              <a:ext cx="936000" cy="976849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8" name="Google Shape;328;p33">
              <a:extLst>
                <a:ext uri="{FF2B5EF4-FFF2-40B4-BE49-F238E27FC236}">
                  <a16:creationId xmlns:a16="http://schemas.microsoft.com/office/drawing/2014/main" id="{9244A7F0-524E-73E4-AFD3-41B86F95AE52}"/>
                </a:ext>
              </a:extLst>
            </p:cNvPr>
            <p:cNvCxnSpPr>
              <a:cxnSpLocks/>
              <a:stCxn id="2" idx="1"/>
            </p:cNvCxnSpPr>
            <p:nvPr/>
          </p:nvCxnSpPr>
          <p:spPr>
            <a:xfrm rot="10800000" flipV="1">
              <a:off x="4958357" y="701121"/>
              <a:ext cx="2916000" cy="1259653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16" name="Google Shape;328;p33">
              <a:extLst>
                <a:ext uri="{FF2B5EF4-FFF2-40B4-BE49-F238E27FC236}">
                  <a16:creationId xmlns:a16="http://schemas.microsoft.com/office/drawing/2014/main" id="{3D2AFAAC-34D2-C00E-A7B5-1B5C4686E612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3338360" y="697288"/>
              <a:ext cx="4536000" cy="1584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21" name="Google Shape;328;p33">
              <a:extLst>
                <a:ext uri="{FF2B5EF4-FFF2-40B4-BE49-F238E27FC236}">
                  <a16:creationId xmlns:a16="http://schemas.microsoft.com/office/drawing/2014/main" id="{9BE489B2-C2BA-4113-0822-7EC75328D71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114360" y="689527"/>
              <a:ext cx="5760000" cy="1818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1" name="Google Shape;328;p33">
              <a:extLst>
                <a:ext uri="{FF2B5EF4-FFF2-40B4-BE49-F238E27FC236}">
                  <a16:creationId xmlns:a16="http://schemas.microsoft.com/office/drawing/2014/main" id="{754CA8BC-5E53-E741-75CA-BC5FC04ADFBF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189356" y="689354"/>
              <a:ext cx="6696000" cy="1980000"/>
            </a:xfrm>
            <a:prstGeom prst="curvedConnector2">
              <a:avLst/>
            </a:prstGeom>
            <a:noFill/>
            <a:ln w="28575" cap="flat" cmpd="sng">
              <a:solidFill>
                <a:srgbClr val="B45F06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B07B698C-BEC2-6662-5A06-913B50D1BF5E}"/>
              </a:ext>
            </a:extLst>
          </p:cNvPr>
          <p:cNvGrpSpPr/>
          <p:nvPr/>
        </p:nvGrpSpPr>
        <p:grpSpPr>
          <a:xfrm>
            <a:off x="8012785" y="3551619"/>
            <a:ext cx="1065151" cy="1001522"/>
            <a:chOff x="8012785" y="3551619"/>
            <a:chExt cx="1065151" cy="1001522"/>
          </a:xfrm>
        </p:grpSpPr>
        <p:sp>
          <p:nvSpPr>
            <p:cNvPr id="33" name="Google Shape;327;p33">
              <a:extLst>
                <a:ext uri="{FF2B5EF4-FFF2-40B4-BE49-F238E27FC236}">
                  <a16:creationId xmlns:a16="http://schemas.microsoft.com/office/drawing/2014/main" id="{556B389C-2D85-68AB-4FB2-9E083E1E1778}"/>
                </a:ext>
              </a:extLst>
            </p:cNvPr>
            <p:cNvSpPr txBox="1"/>
            <p:nvPr/>
          </p:nvSpPr>
          <p:spPr>
            <a:xfrm>
              <a:off x="8449311" y="3944698"/>
              <a:ext cx="628625" cy="18466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0" rIns="91425" bIns="0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1">
                  <a:solidFill>
                    <a:srgbClr val="FF0000"/>
                  </a:solidFill>
                </a:rPr>
                <a:t>texels</a:t>
              </a:r>
              <a:endParaRPr lang="pt-BR" noProof="1">
                <a:solidFill>
                  <a:srgbClr val="FF0000"/>
                </a:solidFill>
              </a:endParaRPr>
            </a:p>
          </p:txBody>
        </p:sp>
        <p:cxnSp>
          <p:nvCxnSpPr>
            <p:cNvPr id="34" name="Google Shape;328;p33">
              <a:extLst>
                <a:ext uri="{FF2B5EF4-FFF2-40B4-BE49-F238E27FC236}">
                  <a16:creationId xmlns:a16="http://schemas.microsoft.com/office/drawing/2014/main" id="{8EFE64EC-ED2D-DE6D-8CD9-3591E605E046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>
              <a:off x="8012785" y="3551619"/>
              <a:ext cx="436527" cy="485413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6" name="Google Shape;328;p33">
              <a:extLst>
                <a:ext uri="{FF2B5EF4-FFF2-40B4-BE49-F238E27FC236}">
                  <a16:creationId xmlns:a16="http://schemas.microsoft.com/office/drawing/2014/main" id="{C83DD424-287A-E4B4-6629-9709A46B83D8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77365" y="4037030"/>
              <a:ext cx="371947" cy="1"/>
            </a:xfrm>
            <a:prstGeom prst="curvedConnector3">
              <a:avLst>
                <a:gd name="adj1" fmla="val 50000"/>
              </a:avLst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39" name="Google Shape;328;p33">
              <a:extLst>
                <a:ext uri="{FF2B5EF4-FFF2-40B4-BE49-F238E27FC236}">
                  <a16:creationId xmlns:a16="http://schemas.microsoft.com/office/drawing/2014/main" id="{CB49100D-C34B-83EE-1429-2BAD18904D82}"/>
                </a:ext>
              </a:extLst>
            </p:cNvPr>
            <p:cNvCxnSpPr>
              <a:cxnSpLocks/>
              <a:stCxn id="33" idx="1"/>
            </p:cNvCxnSpPr>
            <p:nvPr/>
          </p:nvCxnSpPr>
          <p:spPr>
            <a:xfrm rot="10800000" flipV="1">
              <a:off x="8012789" y="4037030"/>
              <a:ext cx="436523" cy="516111"/>
            </a:xfrm>
            <a:prstGeom prst="curvedConnector2">
              <a:avLst/>
            </a:prstGeom>
            <a:noFill/>
            <a:ln w="28575" cap="flat" cmpd="sng">
              <a:solidFill>
                <a:srgbClr val="C0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8"/>
          <p:cNvSpPr txBox="1">
            <a:spLocks noGrp="1"/>
          </p:cNvSpPr>
          <p:nvPr>
            <p:ph type="title"/>
          </p:nvPr>
        </p:nvSpPr>
        <p:spPr>
          <a:xfrm>
            <a:off x="357900" y="1391167"/>
            <a:ext cx="8428200" cy="32559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Introdução teórica</a:t>
            </a: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0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Superfícies parametrizadas</a:t>
            </a:r>
            <a:endParaRPr sz="4000" dirty="0"/>
          </a:p>
        </p:txBody>
      </p:sp>
      <p:sp>
        <p:nvSpPr>
          <p:cNvPr id="50" name="Google Shape;5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Casos podem ficar complicados</a:t>
            </a:r>
            <a:endParaRPr/>
          </a:p>
        </p:txBody>
      </p:sp>
      <p:sp>
        <p:nvSpPr>
          <p:cNvPr id="342" name="Google Shape;342;p35"/>
          <p:cNvSpPr txBox="1">
            <a:spLocks noGrp="1"/>
          </p:cNvSpPr>
          <p:nvPr>
            <p:ph type="body" idx="1"/>
          </p:nvPr>
        </p:nvSpPr>
        <p:spPr>
          <a:xfrm>
            <a:off x="313775" y="838975"/>
            <a:ext cx="5764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Desafio: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Muitos </a:t>
            </a:r>
            <a:r>
              <a:rPr lang="pt-BR" sz="1600" dirty="0" err="1"/>
              <a:t>texels</a:t>
            </a:r>
            <a:r>
              <a:rPr lang="pt-BR" sz="1600" dirty="0"/>
              <a:t> podem contribuir para o pixel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- Apenas a amostragem de um deles pode resultar em </a:t>
            </a:r>
            <a:r>
              <a:rPr lang="pt-BR" sz="1600" dirty="0" err="1"/>
              <a:t>aliasing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A forma da "pegada" do pixel pode ser complexa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600" dirty="0"/>
              <a:t>Uma solução:</a:t>
            </a:r>
            <a:endParaRPr sz="1600" dirty="0"/>
          </a:p>
          <a:p>
            <a:pPr marL="0" lvl="0" indent="0" algn="l" rtl="0">
              <a:lnSpc>
                <a:spcPct val="8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- Fazendo a média de muitas amostras de textura por pixel.</a:t>
            </a:r>
            <a:endParaRPr sz="1600" dirty="0"/>
          </a:p>
        </p:txBody>
      </p:sp>
      <p:sp>
        <p:nvSpPr>
          <p:cNvPr id="343" name="Google Shape;34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44" name="Google Shape;34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9300" y="671025"/>
            <a:ext cx="2217450" cy="3430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5"/>
          <p:cNvSpPr txBox="1"/>
          <p:nvPr/>
        </p:nvSpPr>
        <p:spPr>
          <a:xfrm>
            <a:off x="6068597" y="4340350"/>
            <a:ext cx="3065975" cy="6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Linhas vermelhas = limites dos pixels da tela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vermelhos = ponto de amostragem do pixel</a:t>
            </a:r>
            <a:endParaRPr sz="1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Pontos cinza = centro o </a:t>
            </a:r>
            <a:r>
              <a:rPr lang="pt-BR" sz="1000" err="1"/>
              <a:t>textel</a:t>
            </a:r>
            <a:endParaRPr sz="10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4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36" descr="page44image71623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77404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Superamostragem removerá os artefatos?</a:t>
            </a:r>
            <a:endParaRPr/>
          </a:p>
        </p:txBody>
      </p:sp>
      <p:sp>
        <p:nvSpPr>
          <p:cNvPr id="353" name="Google Shape;353;p36"/>
          <p:cNvSpPr txBox="1">
            <a:spLocks noGrp="1"/>
          </p:cNvSpPr>
          <p:nvPr>
            <p:ph type="body" idx="1"/>
          </p:nvPr>
        </p:nvSpPr>
        <p:spPr>
          <a:xfrm>
            <a:off x="762294" y="4588225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800"/>
              <a:t>Referência em Alta-resolução</a:t>
            </a:r>
            <a:endParaRPr/>
          </a:p>
        </p:txBody>
      </p:sp>
      <p:sp>
        <p:nvSpPr>
          <p:cNvPr id="354" name="Google Shape;35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sp>
        <p:nvSpPr>
          <p:cNvPr id="355" name="Google Shape;355;p36"/>
          <p:cNvSpPr txBox="1"/>
          <p:nvPr/>
        </p:nvSpPr>
        <p:spPr>
          <a:xfrm>
            <a:off x="4720729" y="4589369"/>
            <a:ext cx="3687158" cy="8694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Superamostragem</a:t>
            </a:r>
            <a:r>
              <a:rPr lang="pt-BR" sz="18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512x</a:t>
            </a:r>
            <a:endParaRPr dirty="0"/>
          </a:p>
        </p:txBody>
      </p:sp>
      <p:pic>
        <p:nvPicPr>
          <p:cNvPr id="356" name="Google Shape;356;p36" descr="page44image71631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20132" y="943166"/>
            <a:ext cx="3629320" cy="3629320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36"/>
          <p:cNvSpPr/>
          <p:nvPr/>
        </p:nvSpPr>
        <p:spPr>
          <a:xfrm>
            <a:off x="5483561" y="3119401"/>
            <a:ext cx="2598788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Alta qualidade, mas custoso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63" name="Google Shape;363;p37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Se deseja obter uma amostra do valor de textura f(x, y) no ponto vermelho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1700"/>
              <a:t>Pontos pretos indicam locais de amostra de textura</a:t>
            </a:r>
            <a:endParaRPr sz="1500"/>
          </a:p>
        </p:txBody>
      </p:sp>
      <p:sp>
        <p:nvSpPr>
          <p:cNvPr id="364" name="Google Shape;364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65" name="Google Shape;36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856386"/>
            <a:ext cx="4796831" cy="44867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1" name="Google Shape;371;p38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4 locais de amostra mais próximos, com valores de textura conforme rotulados.</a:t>
            </a:r>
            <a:endParaRPr/>
          </a:p>
        </p:txBody>
      </p:sp>
      <p:sp>
        <p:nvSpPr>
          <p:cNvPr id="372" name="Google Shape;372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8600" y="977247"/>
            <a:ext cx="4236480" cy="42728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79" name="Google Shape;379;p39"/>
          <p:cNvSpPr txBox="1">
            <a:spLocks noGrp="1"/>
          </p:cNvSpPr>
          <p:nvPr>
            <p:ph type="body" idx="1"/>
          </p:nvPr>
        </p:nvSpPr>
        <p:spPr>
          <a:xfrm>
            <a:off x="5034337" y="2363056"/>
            <a:ext cx="3872158" cy="29720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pegue os deslocamentos fracionários (s,t)</a:t>
            </a:r>
            <a:endParaRPr/>
          </a:p>
        </p:txBody>
      </p:sp>
      <p:sp>
        <p:nvSpPr>
          <p:cNvPr id="380" name="Google Shape;380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81" name="Google Shape;381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388" name="Google Shape;388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89" name="Google Shape;389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72" y="965660"/>
            <a:ext cx="4430908" cy="4284432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40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Exemplo: 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</p:txBody>
      </p:sp>
      <p:pic>
        <p:nvPicPr>
          <p:cNvPr id="391" name="Google Shape;391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2" name="Google Shape;392;p40"/>
          <p:cNvCxnSpPr/>
          <p:nvPr/>
        </p:nvCxnSpPr>
        <p:spPr>
          <a:xfrm>
            <a:off x="5047844" y="2275840"/>
            <a:ext cx="346456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3" name="Google Shape;393;p40"/>
          <p:cNvCxnSpPr/>
          <p:nvPr/>
        </p:nvCxnSpPr>
        <p:spPr>
          <a:xfrm>
            <a:off x="535432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4" name="Google Shape;394;p40"/>
          <p:cNvCxnSpPr/>
          <p:nvPr/>
        </p:nvCxnSpPr>
        <p:spPr>
          <a:xfrm>
            <a:off x="8219440" y="2194560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95" name="Google Shape;395;p40"/>
          <p:cNvSpPr/>
          <p:nvPr/>
        </p:nvSpPr>
        <p:spPr>
          <a:xfrm>
            <a:off x="5151380" y="2296160"/>
            <a:ext cx="415498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6" name="Google Shape;396;p40"/>
          <p:cNvSpPr/>
          <p:nvPr/>
        </p:nvSpPr>
        <p:spPr>
          <a:xfrm>
            <a:off x="7995436" y="2270104"/>
            <a:ext cx="39626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8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7" name="Google Shape;397;p40"/>
          <p:cNvSpPr/>
          <p:nvPr/>
        </p:nvSpPr>
        <p:spPr>
          <a:xfrm>
            <a:off x="7068108" y="2296160"/>
            <a:ext cx="31130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endParaRPr sz="1800" i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98" name="Google Shape;398;p40"/>
          <p:cNvCxnSpPr/>
          <p:nvPr/>
        </p:nvCxnSpPr>
        <p:spPr>
          <a:xfrm>
            <a:off x="7223760" y="2198984"/>
            <a:ext cx="0" cy="16256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99" name="Google Shape;399;p40"/>
          <p:cNvCxnSpPr/>
          <p:nvPr/>
        </p:nvCxnSpPr>
        <p:spPr>
          <a:xfrm>
            <a:off x="5604690" y="2707918"/>
            <a:ext cx="1574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dash"/>
            <a:round/>
            <a:headEnd type="none" w="sm" len="sm"/>
            <a:tailEnd type="triangle" w="med" len="med"/>
          </a:ln>
        </p:spPr>
      </p:cxnSp>
      <p:sp>
        <p:nvSpPr>
          <p:cNvPr id="400" name="Google Shape;400;p40"/>
          <p:cNvSpPr/>
          <p:nvPr/>
        </p:nvSpPr>
        <p:spPr>
          <a:xfrm>
            <a:off x="6235339" y="2975400"/>
            <a:ext cx="17600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 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varia de 0 a 1</a:t>
            </a:r>
            <a:endParaRPr sz="1800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06" name="Google Shape;406;p41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</p:txBody>
      </p:sp>
      <p:sp>
        <p:nvSpPr>
          <p:cNvPr id="407" name="Google Shape;407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08" name="Google Shape;408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41"/>
          <p:cNvPicPr preferRelativeResize="0"/>
          <p:nvPr/>
        </p:nvPicPr>
        <p:blipFill rotWithShape="1">
          <a:blip r:embed="rId4">
            <a:alphaModFix/>
          </a:blip>
          <a:srcRect l="2704" t="1967" b="2072"/>
          <a:stretch/>
        </p:blipFill>
        <p:spPr>
          <a:xfrm>
            <a:off x="150550" y="580550"/>
            <a:ext cx="4431725" cy="509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Filtro Bilinear</a:t>
            </a:r>
            <a:endParaRPr/>
          </a:p>
        </p:txBody>
      </p:sp>
      <p:sp>
        <p:nvSpPr>
          <p:cNvPr id="416" name="Google Shape;416;p42"/>
          <p:cNvSpPr txBox="1">
            <a:spLocks noGrp="1"/>
          </p:cNvSpPr>
          <p:nvPr>
            <p:ph type="body" idx="1"/>
          </p:nvPr>
        </p:nvSpPr>
        <p:spPr>
          <a:xfrm>
            <a:off x="4609526" y="842372"/>
            <a:ext cx="4431732" cy="44927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Linear (1D)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Interpolações Intermediárias (horizontal)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Interpolação Final (vertical)</a:t>
            </a:r>
            <a:endParaRPr/>
          </a:p>
        </p:txBody>
      </p:sp>
      <p:sp>
        <p:nvSpPr>
          <p:cNvPr id="417" name="Google Shape;417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18" name="Google Shape;418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63499" y="1261293"/>
            <a:ext cx="3824498" cy="34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4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3499" y="2543923"/>
            <a:ext cx="2973887" cy="90819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4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42489" y="588558"/>
            <a:ext cx="4388009" cy="50827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4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63499" y="4233738"/>
            <a:ext cx="3214000" cy="48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Ampliando Texturas – Caso mais simples</a:t>
            </a:r>
            <a:br>
              <a:rPr lang="pt-BR"/>
            </a:br>
            <a:endParaRPr/>
          </a:p>
        </p:txBody>
      </p:sp>
      <p:sp>
        <p:nvSpPr>
          <p:cNvPr id="427" name="Google Shape;427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7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Usando interpolação das imagens</a:t>
            </a:r>
            <a:endParaRPr/>
          </a:p>
        </p:txBody>
      </p:sp>
      <p:sp>
        <p:nvSpPr>
          <p:cNvPr id="428" name="Google Shape;42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29" name="Google Shape;429;p43" descr="page48image72299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128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3" descr="page48image722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85869" y="1905406"/>
            <a:ext cx="2237590" cy="22375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p43" descr="page48image72305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74814" y="1901397"/>
            <a:ext cx="2237590" cy="2237590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3"/>
          <p:cNvSpPr/>
          <p:nvPr/>
        </p:nvSpPr>
        <p:spPr>
          <a:xfrm>
            <a:off x="631598" y="4298137"/>
            <a:ext cx="222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Nearest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3" name="Google Shape;433;p43"/>
          <p:cNvSpPr/>
          <p:nvPr/>
        </p:nvSpPr>
        <p:spPr>
          <a:xfrm>
            <a:off x="3485869" y="4298137"/>
            <a:ext cx="2237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Bilinear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 4 texels (2×2)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34" name="Google Shape;434;p43"/>
          <p:cNvSpPr/>
          <p:nvPr/>
        </p:nvSpPr>
        <p:spPr>
          <a:xfrm>
            <a:off x="6351611" y="4298137"/>
            <a:ext cx="2160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Bicubic</a:t>
            </a:r>
            <a:endParaRPr sz="1800" b="1">
              <a:solidFill>
                <a:schemeClr val="dk1"/>
              </a:solidFill>
            </a:endParaRP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16 texels (4×4)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texturas em vários níveis</a:t>
            </a:r>
            <a:endParaRPr/>
          </a:p>
        </p:txBody>
      </p:sp>
      <p:sp>
        <p:nvSpPr>
          <p:cNvPr id="440" name="Google Shape;440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Desafiador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Muitos texels podem contribuir para a área de um pixels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forma da área do pixel pode ser complexa.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Ideia: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Filtro passa-baixa e sub-amostrar a textura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Usar uma resolução que corresponda a resolução da tela</a:t>
            </a:r>
            <a:endParaRPr/>
          </a:p>
        </p:txBody>
      </p:sp>
      <p:sp>
        <p:nvSpPr>
          <p:cNvPr id="441" name="Google Shape;44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Superfícies parametrizadas</a:t>
            </a:r>
            <a:endParaRPr dirty="0"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Na espetacular disciplina de </a:t>
            </a:r>
            <a:r>
              <a:rPr lang="pt-BR" sz="2200" b="1" dirty="0">
                <a:solidFill>
                  <a:srgbClr val="0000FF"/>
                </a:solidFill>
              </a:rPr>
              <a:t>Matemática Multivariada</a:t>
            </a:r>
            <a:r>
              <a:rPr lang="pt-BR" sz="2200" dirty="0"/>
              <a:t>, vocês estudaram as curvas e superfícies parametrizadas. Vamos relembrar um pouco desse assunto, que servirá como base teórica para o estudo do mapeamento de texturas.  </a:t>
            </a:r>
            <a:endParaRPr sz="2200" dirty="0"/>
          </a:p>
        </p:txBody>
      </p:sp>
      <p:sp>
        <p:nvSpPr>
          <p:cNvPr id="58" name="Google Shape;58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47" name="Google Shape;447;p45"/>
          <p:cNvSpPr txBox="1">
            <a:spLocks noGrp="1"/>
          </p:cNvSpPr>
          <p:nvPr>
            <p:ph type="body" idx="1"/>
          </p:nvPr>
        </p:nvSpPr>
        <p:spPr>
          <a:xfrm>
            <a:off x="174661" y="4952144"/>
            <a:ext cx="88050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/>
              <a:t>“Mip” vem do latim “multum in parvo", que significa uma multidão em um pequeno espaço</a:t>
            </a:r>
            <a:endParaRPr/>
          </a:p>
        </p:txBody>
      </p:sp>
      <p:sp>
        <p:nvSpPr>
          <p:cNvPr id="448" name="Google Shape;44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449" name="Google Shape;449;p45"/>
          <p:cNvSpPr txBox="1"/>
          <p:nvPr/>
        </p:nvSpPr>
        <p:spPr>
          <a:xfrm>
            <a:off x="382545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0 = 128x128</a:t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2605591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1 = 64x64</a:t>
            </a:r>
            <a:endParaRPr/>
          </a:p>
        </p:txBody>
      </p:sp>
      <p:sp>
        <p:nvSpPr>
          <p:cNvPr id="451" name="Google Shape;451;p45"/>
          <p:cNvSpPr txBox="1"/>
          <p:nvPr/>
        </p:nvSpPr>
        <p:spPr>
          <a:xfrm>
            <a:off x="4833793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2 = 32x32</a:t>
            </a:r>
            <a:endParaRPr/>
          </a:p>
        </p:txBody>
      </p:sp>
      <p:sp>
        <p:nvSpPr>
          <p:cNvPr id="452" name="Google Shape;452;p45"/>
          <p:cNvSpPr txBox="1"/>
          <p:nvPr/>
        </p:nvSpPr>
        <p:spPr>
          <a:xfrm>
            <a:off x="7056838" y="2433807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3 = 16x16</a:t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382545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4 = 8x8</a:t>
            </a:r>
            <a:endParaRPr/>
          </a:p>
        </p:txBody>
      </p:sp>
      <p:sp>
        <p:nvSpPr>
          <p:cNvPr id="454" name="Google Shape;454;p45"/>
          <p:cNvSpPr txBox="1"/>
          <p:nvPr/>
        </p:nvSpPr>
        <p:spPr>
          <a:xfrm>
            <a:off x="2605591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5 = 4x4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4833793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6 = 2x2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7056838" y="4429459"/>
            <a:ext cx="1443900" cy="38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Nível 7 = 1x1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807537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32258" y="807550"/>
            <a:ext cx="1711176" cy="1639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2016" y="82437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51799" y="807525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2500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2271" y="2828093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742016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51774" y="2827556"/>
            <a:ext cx="1711176" cy="163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Mipmap (L. Williams 83)</a:t>
            </a:r>
            <a:endParaRPr/>
          </a:p>
        </p:txBody>
      </p:sp>
      <p:sp>
        <p:nvSpPr>
          <p:cNvPr id="470" name="Google Shape;470;p46"/>
          <p:cNvSpPr txBox="1">
            <a:spLocks noGrp="1"/>
          </p:cNvSpPr>
          <p:nvPr>
            <p:ph type="body" idx="1"/>
          </p:nvPr>
        </p:nvSpPr>
        <p:spPr>
          <a:xfrm>
            <a:off x="623297" y="4510353"/>
            <a:ext cx="2966700" cy="61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None/>
            </a:pPr>
            <a:r>
              <a:rPr lang="pt-BR" sz="1450"/>
              <a:t>Layout original do L. Williams para os Mipmaps</a:t>
            </a:r>
            <a:endParaRPr sz="1450"/>
          </a:p>
        </p:txBody>
      </p:sp>
      <p:sp>
        <p:nvSpPr>
          <p:cNvPr id="471" name="Google Shape;471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sp>
        <p:nvSpPr>
          <p:cNvPr id="472" name="Google Shape;472;p46"/>
          <p:cNvSpPr txBox="1"/>
          <p:nvPr/>
        </p:nvSpPr>
        <p:spPr>
          <a:xfrm>
            <a:off x="4973381" y="4490948"/>
            <a:ext cx="2966700" cy="6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Hierarquia dos Mipmaps</a:t>
            </a:r>
            <a:endParaRPr sz="145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ctr" rtl="0">
              <a:spcBef>
                <a:spcPts val="290"/>
              </a:spcBef>
              <a:spcAft>
                <a:spcPts val="0"/>
              </a:spcAft>
              <a:buClr>
                <a:schemeClr val="dk1"/>
              </a:buClr>
              <a:buSzPts val="1450"/>
              <a:buFont typeface="Verdana"/>
              <a:buNone/>
            </a:pPr>
            <a:r>
              <a:rPr lang="pt-BR" sz="145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 = nível</a:t>
            </a:r>
            <a:endParaRPr/>
          </a:p>
        </p:txBody>
      </p:sp>
      <p:pic>
        <p:nvPicPr>
          <p:cNvPr id="473" name="Google Shape;473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617" y="962490"/>
            <a:ext cx="3492191" cy="34921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4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42472" y="933172"/>
            <a:ext cx="3878232" cy="3577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0" name="Google Shape;480;p47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Texturas Aplicadas nas Superfícies</a:t>
            </a:r>
            <a:endParaRPr/>
          </a:p>
        </p:txBody>
      </p:sp>
      <p:sp>
        <p:nvSpPr>
          <p:cNvPr id="481" name="Google Shape;48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82" name="Google Shape;482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1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88" name="Google Shape;488;p48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Visualização das Coordenadas de Texturas</a:t>
            </a:r>
            <a:endParaRPr/>
          </a:p>
        </p:txBody>
      </p:sp>
      <p:sp>
        <p:nvSpPr>
          <p:cNvPr id="489" name="Google Shape;48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90" name="Google Shape;490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32996" y="659420"/>
            <a:ext cx="5878008" cy="43961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do Palácio de Sponza</a:t>
            </a:r>
            <a:endParaRPr/>
          </a:p>
        </p:txBody>
      </p:sp>
      <p:sp>
        <p:nvSpPr>
          <p:cNvPr id="496" name="Google Shape;496;p49"/>
          <p:cNvSpPr txBox="1">
            <a:spLocks noGrp="1"/>
          </p:cNvSpPr>
          <p:nvPr>
            <p:ph type="body" idx="1"/>
          </p:nvPr>
        </p:nvSpPr>
        <p:spPr>
          <a:xfrm>
            <a:off x="1242808" y="5152760"/>
            <a:ext cx="6361126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Exemplo de Texturas Usadas</a:t>
            </a:r>
            <a:endParaRPr/>
          </a:p>
        </p:txBody>
      </p:sp>
      <p:sp>
        <p:nvSpPr>
          <p:cNvPr id="497" name="Google Shape;49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98" name="Google Shape;49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89851" y="686427"/>
            <a:ext cx="5667039" cy="44095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0 – Resolução Máxima das Texturas</a:t>
            </a:r>
            <a:endParaRPr/>
          </a:p>
        </p:txBody>
      </p:sp>
      <p:pic>
        <p:nvPicPr>
          <p:cNvPr id="505" name="Google Shape;505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07" name="Google Shape;507;p50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08" name="Google Shape;508;p50"/>
          <p:cNvSpPr/>
          <p:nvPr/>
        </p:nvSpPr>
        <p:spPr>
          <a:xfrm>
            <a:off x="6642828" y="4578512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2 – Sub-amostragem 4x4</a:t>
            </a:r>
            <a:endParaRPr/>
          </a:p>
        </p:txBody>
      </p:sp>
      <p:pic>
        <p:nvPicPr>
          <p:cNvPr id="514" name="Google Shape;51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4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16" name="Google Shape;516;p51"/>
          <p:cNvSpPr/>
          <p:nvPr/>
        </p:nvSpPr>
        <p:spPr>
          <a:xfrm>
            <a:off x="2647893" y="2229529"/>
            <a:ext cx="970137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Artefatos</a:t>
            </a:r>
            <a:endParaRPr/>
          </a:p>
        </p:txBody>
      </p:sp>
      <p:sp>
        <p:nvSpPr>
          <p:cNvPr id="517" name="Google Shape;517;p51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Mipmap nível 4 – Sub-amostragem 16x16</a:t>
            </a:r>
            <a:endParaRPr/>
          </a:p>
        </p:txBody>
      </p:sp>
      <p:pic>
        <p:nvPicPr>
          <p:cNvPr id="523" name="Google Shape;523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97200" y="838985"/>
            <a:ext cx="6014928" cy="4496159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25" name="Google Shape;525;p52"/>
          <p:cNvSpPr/>
          <p:nvPr/>
        </p:nvSpPr>
        <p:spPr>
          <a:xfrm>
            <a:off x="3151327" y="2208981"/>
            <a:ext cx="453970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OK</a:t>
            </a:r>
            <a:endParaRPr/>
          </a:p>
        </p:txBody>
      </p:sp>
      <p:sp>
        <p:nvSpPr>
          <p:cNvPr id="526" name="Google Shape;526;p52"/>
          <p:cNvSpPr/>
          <p:nvPr/>
        </p:nvSpPr>
        <p:spPr>
          <a:xfrm>
            <a:off x="6642828" y="4578512"/>
            <a:ext cx="881973" cy="30777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Borrado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Estimativa da Área do Pixel com Jacobiano</a:t>
            </a:r>
            <a:endParaRPr/>
          </a:p>
        </p:txBody>
      </p:sp>
      <p:sp>
        <p:nvSpPr>
          <p:cNvPr id="532" name="Google Shape;532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533" name="Google Shape;533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5" y="629655"/>
            <a:ext cx="8804933" cy="4420810"/>
          </a:xfrm>
          <a:prstGeom prst="rect">
            <a:avLst/>
          </a:prstGeom>
          <a:noFill/>
          <a:ln>
            <a:noFill/>
          </a:ln>
        </p:spPr>
      </p:pic>
      <p:sp>
        <p:nvSpPr>
          <p:cNvPr id="534" name="Google Shape;534;p53"/>
          <p:cNvSpPr/>
          <p:nvPr/>
        </p:nvSpPr>
        <p:spPr>
          <a:xfrm>
            <a:off x="475013" y="4991828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3"/>
          <p:cNvSpPr/>
          <p:nvPr/>
        </p:nvSpPr>
        <p:spPr>
          <a:xfrm>
            <a:off x="4835951" y="4997139"/>
            <a:ext cx="388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Algumas dificuldades</a:t>
            </a:r>
            <a:endParaRPr/>
          </a:p>
        </p:txBody>
      </p:sp>
      <p:sp>
        <p:nvSpPr>
          <p:cNvPr id="510" name="Google Shape;510;p50"/>
          <p:cNvSpPr txBox="1">
            <a:spLocks noGrp="1"/>
          </p:cNvSpPr>
          <p:nvPr>
            <p:ph type="body" idx="1"/>
          </p:nvPr>
        </p:nvSpPr>
        <p:spPr>
          <a:xfrm>
            <a:off x="790150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tela (x, y)</a:t>
            </a:r>
            <a:endParaRPr sz="1400"/>
          </a:p>
        </p:txBody>
      </p:sp>
      <p:sp>
        <p:nvSpPr>
          <p:cNvPr id="511" name="Google Shape;51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49</a:t>
            </a:fld>
            <a:endParaRPr/>
          </a:p>
        </p:txBody>
      </p:sp>
      <p:pic>
        <p:nvPicPr>
          <p:cNvPr id="512" name="Google Shape;51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5446" y="1191796"/>
            <a:ext cx="3371289" cy="3107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53314" y="1174901"/>
            <a:ext cx="3141582" cy="3141596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0"/>
          <p:cNvSpPr txBox="1">
            <a:spLocks noGrp="1"/>
          </p:cNvSpPr>
          <p:nvPr>
            <p:ph type="body" idx="1"/>
          </p:nvPr>
        </p:nvSpPr>
        <p:spPr>
          <a:xfrm>
            <a:off x="4983771" y="886450"/>
            <a:ext cx="3296400" cy="3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ctr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en-BR" sz="1400"/>
              <a:t>Amostras no espaço da textura (u, v)</a:t>
            </a:r>
            <a:endParaRPr sz="1400"/>
          </a:p>
        </p:txBody>
      </p:sp>
      <p:sp>
        <p:nvSpPr>
          <p:cNvPr id="515" name="Google Shape;515;p50"/>
          <p:cNvSpPr txBox="1"/>
          <p:nvPr/>
        </p:nvSpPr>
        <p:spPr>
          <a:xfrm>
            <a:off x="790150" y="4225400"/>
            <a:ext cx="3296400" cy="1046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As posições de amostra são distribuídas uniformemente no espaço da tela (rasterizador mostra a aparência do triângulo nesses locais)</a:t>
            </a:r>
            <a:endParaRPr/>
          </a:p>
        </p:txBody>
      </p:sp>
      <p:sp>
        <p:nvSpPr>
          <p:cNvPr id="516" name="Google Shape;516;p50"/>
          <p:cNvSpPr txBox="1"/>
          <p:nvPr/>
        </p:nvSpPr>
        <p:spPr>
          <a:xfrm>
            <a:off x="5131975" y="4333100"/>
            <a:ext cx="30000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Posições de amostra de textura no espaço de textura (a função de textura é amostrada nesses locais)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Curva parametrizada</a:t>
            </a:r>
            <a:endParaRPr dirty="0"/>
          </a:p>
        </p:txBody>
      </p:sp>
      <p:sp>
        <p:nvSpPr>
          <p:cNvPr id="65" name="Google Shape;65;p10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Relacionando cada número real </a:t>
            </a:r>
            <a:r>
              <a:rPr lang="pt-BR" sz="2200" i="1" dirty="0" err="1"/>
              <a:t>t</a:t>
            </a:r>
            <a:r>
              <a:rPr lang="pt-BR" sz="2200"/>
              <a:t> a um ponto do espaço definido pela terna ordenada </a:t>
            </a:r>
            <a:r>
              <a:rPr lang="pt-BR" sz="2200" i="1"/>
              <a:t>(f(t), g(t), h(t))</a:t>
            </a:r>
            <a:r>
              <a:rPr lang="pt-BR" sz="2200"/>
              <a:t>, podemos definir uma curva parametrizada. Nesse caso, a variável </a:t>
            </a:r>
            <a:r>
              <a:rPr lang="pt-BR" sz="2200" i="1"/>
              <a:t>t</a:t>
            </a:r>
            <a:r>
              <a:rPr lang="pt-BR" sz="2200"/>
              <a:t> é chamada de </a:t>
            </a:r>
            <a:r>
              <a:rPr lang="pt-BR" sz="2200" b="1"/>
              <a:t>parâmetro</a:t>
            </a:r>
            <a:r>
              <a:rPr lang="pt-BR" sz="2200"/>
              <a:t>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 simples para relembrar.   </a:t>
            </a:r>
            <a:endParaRPr sz="2200"/>
          </a:p>
        </p:txBody>
      </p:sp>
      <p:sp>
        <p:nvSpPr>
          <p:cNvPr id="66" name="Google Shape;66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pic>
        <p:nvPicPr>
          <p:cNvPr id="542" name="Google Shape;542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400" y="847175"/>
            <a:ext cx="7843401" cy="35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543" name="Google Shape;54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544" name="Google Shape;544;p54"/>
          <p:cNvSpPr/>
          <p:nvPr/>
        </p:nvSpPr>
        <p:spPr>
          <a:xfrm>
            <a:off x="475013" y="4320866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Tela (x,y)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54"/>
          <p:cNvSpPr/>
          <p:nvPr/>
        </p:nvSpPr>
        <p:spPr>
          <a:xfrm>
            <a:off x="4572000" y="4335604"/>
            <a:ext cx="388959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Espaço da Textura (u,v)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6" name="Google Shape;546;p54"/>
          <p:cNvSpPr/>
          <p:nvPr/>
        </p:nvSpPr>
        <p:spPr>
          <a:xfrm>
            <a:off x="475025" y="4892950"/>
            <a:ext cx="8428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Vamos estimar a área da textura usando as coordenadas das amostras vizinhas.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53" name="Google Shape;55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54" name="Google Shape;554;p55"/>
          <p:cNvPicPr preferRelativeResize="0"/>
          <p:nvPr/>
        </p:nvPicPr>
        <p:blipFill rotWithShape="1">
          <a:blip r:embed="rId3">
            <a:alphaModFix/>
          </a:blip>
          <a:srcRect l="53047"/>
          <a:stretch/>
        </p:blipFill>
        <p:spPr>
          <a:xfrm>
            <a:off x="4636853" y="857450"/>
            <a:ext cx="3680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5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37900" y="445132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5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49481" y="445132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5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Calculando os níveis de Mipmaps</a:t>
            </a:r>
            <a:endParaRPr/>
          </a:p>
        </p:txBody>
      </p:sp>
      <p:sp>
        <p:nvSpPr>
          <p:cNvPr id="566" name="Google Shape;566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567" name="Google Shape;567;p56"/>
          <p:cNvPicPr preferRelativeResize="0"/>
          <p:nvPr/>
        </p:nvPicPr>
        <p:blipFill rotWithShape="1">
          <a:blip r:embed="rId3">
            <a:alphaModFix/>
          </a:blip>
          <a:srcRect l="54155"/>
          <a:stretch/>
        </p:blipFill>
        <p:spPr>
          <a:xfrm>
            <a:off x="4720156" y="857450"/>
            <a:ext cx="3593500" cy="350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525" y="908918"/>
            <a:ext cx="3690225" cy="3386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5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636850" y="4451324"/>
            <a:ext cx="3875550" cy="917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0" name="Google Shape;570;p56" descr="{&quot;backgroundColor&quot;:&quot;#FFFFFF&quot;,&quot;code&quot;:&quot;\\begin{lalign*}\n&amp;{\\frac{∂u}{∂x}=\\frac{\\text{u}_{10}-\\text{u}_{00}}{1}}\\\\\n&amp;{}\\\\\n&amp;{\\frac{∂u}{∂y}=\\frac{\\text{u}_{01}-\\text{u}_{00}}{1}}\t\n\\end{lalign*}&quot;,&quot;aid&quot;:null,&quot;backgroundColorModified&quot;:null,&quot;font&quot;:{&quot;color&quot;:&quot;#000000&quot;,&quot;family&quot;:&quot;Arial&quot;,&quot;size&quot;:12},&quot;id&quot;:&quot;1&quot;,&quot;type&quot;:&quot;lalign*&quot;,&quot;ts&quot;:1632701200109,&quot;cs&quot;:&quot;Tot4mAX+bMdIwfaMUrKx5Q==&quot;,&quot;size&quot;:{&quot;width&quot;:130.83333333333334,&quot;height&quot;:112.33333333333333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24800" y="4451475"/>
            <a:ext cx="1246188" cy="1069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1" name="Google Shape;571;p56" descr="{&quot;id&quot;:&quot;1&quot;,&quot;code&quot;:&quot;\\begin{lalign*}\n&amp;{\\frac{∂v}{∂x}=\\frac{\\text{v}_{10}-\\text{v}_{00}}{1}}\\\\\n&amp;{}\\\\\n&amp;{\\frac{∂v}{∂y}=\\frac{\\text{v}_{01}-\\text{v}_{00}}{1}}\t\n\\end{lalign*}&quot;,&quot;backgroundColor&quot;:&quot;#FFFFFF&quot;,&quot;backgroundColorModified&quot;:false,&quot;aid&quot;:null,&quot;font&quot;:{&quot;size&quot;:12,&quot;color&quot;:&quot;#000000&quot;,&quot;family&quot;:&quot;Arial&quot;},&quot;type&quot;:&quot;lalign*&quot;,&quot;ts&quot;:1632701277160,&quot;cs&quot;:&quot;2EKu5Bol8ko4bqkAQO3YNw==&quot;,&quot;size&quot;:{&quot;width&quot;:129.66666666666666,&quot;height&quot;:112.33333333333333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736381" y="4451475"/>
            <a:ext cx="1235075" cy="1069975"/>
          </a:xfrm>
          <a:prstGeom prst="rect">
            <a:avLst/>
          </a:prstGeom>
          <a:noFill/>
          <a:ln>
            <a:noFill/>
          </a:ln>
        </p:spPr>
      </p:pic>
      <p:sp>
        <p:nvSpPr>
          <p:cNvPr id="572" name="Google Shape;572;p56"/>
          <p:cNvSpPr txBox="1"/>
          <p:nvPr/>
        </p:nvSpPr>
        <p:spPr>
          <a:xfrm>
            <a:off x="4719748" y="5341869"/>
            <a:ext cx="38754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rgbClr val="FF0000"/>
                </a:solidFill>
              </a:rPr>
              <a:t>Cuidado: du e dv são definidos pela quantidade de texels.</a:t>
            </a:r>
            <a:endParaRPr sz="1200" b="1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com os níveis de Mipmap</a:t>
            </a:r>
            <a:endParaRPr/>
          </a:p>
        </p:txBody>
      </p:sp>
      <p:sp>
        <p:nvSpPr>
          <p:cNvPr id="578" name="Google Shape;578;p57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 sendo cortado no nível mais próximo encontrado</a:t>
            </a:r>
            <a:endParaRPr/>
          </a:p>
        </p:txBody>
      </p:sp>
      <p:sp>
        <p:nvSpPr>
          <p:cNvPr id="579" name="Google Shape;57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80" name="Google Shape;580;p5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22043" y="893567"/>
            <a:ext cx="5152489" cy="38500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Filtragem Trilinear</a:t>
            </a:r>
            <a:endParaRPr/>
          </a:p>
        </p:txBody>
      </p:sp>
      <p:sp>
        <p:nvSpPr>
          <p:cNvPr id="587" name="Google Shape;587;p58"/>
          <p:cNvSpPr txBox="1">
            <a:spLocks noGrp="1"/>
          </p:cNvSpPr>
          <p:nvPr>
            <p:ph type="body" idx="1"/>
          </p:nvPr>
        </p:nvSpPr>
        <p:spPr>
          <a:xfrm>
            <a:off x="390548" y="4654193"/>
            <a:ext cx="8428232" cy="6809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Interpolação Linear baseada em um valor de D contínuo.</a:t>
            </a:r>
            <a:endParaRPr/>
          </a:p>
        </p:txBody>
      </p:sp>
      <p:sp>
        <p:nvSpPr>
          <p:cNvPr id="588" name="Google Shape;588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89" name="Google Shape;589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0844" y="1090877"/>
            <a:ext cx="2389027" cy="2406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0" name="Google Shape;590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34129" y="1107941"/>
            <a:ext cx="2389027" cy="2389027"/>
          </a:xfrm>
          <a:prstGeom prst="rect">
            <a:avLst/>
          </a:prstGeom>
          <a:noFill/>
          <a:ln>
            <a:noFill/>
          </a:ln>
        </p:spPr>
      </p:pic>
      <p:sp>
        <p:nvSpPr>
          <p:cNvPr id="591" name="Google Shape;591;p58"/>
          <p:cNvSpPr/>
          <p:nvPr/>
        </p:nvSpPr>
        <p:spPr>
          <a:xfrm>
            <a:off x="1420844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2" name="Google Shape;592;p58"/>
          <p:cNvSpPr/>
          <p:nvPr/>
        </p:nvSpPr>
        <p:spPr>
          <a:xfrm>
            <a:off x="5334129" y="3538065"/>
            <a:ext cx="238902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Mipmap nível D+1</a:t>
            </a:r>
            <a:endParaRPr/>
          </a:p>
        </p:txBody>
      </p:sp>
      <p:pic>
        <p:nvPicPr>
          <p:cNvPr id="593" name="Google Shape;593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89200" y="3907396"/>
            <a:ext cx="4165600" cy="777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Filtro Trilinear</a:t>
            </a:r>
            <a:endParaRPr/>
          </a:p>
        </p:txBody>
      </p:sp>
      <p:sp>
        <p:nvSpPr>
          <p:cNvPr id="600" name="Google Shape;60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601" name="Google Shape;60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375" y="892499"/>
            <a:ext cx="4238750" cy="4125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2" name="Google Shape;602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3525" y="576526"/>
            <a:ext cx="2012200" cy="202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3" name="Google Shape;603;p5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19837" y="3079426"/>
            <a:ext cx="1999584" cy="2024850"/>
          </a:xfrm>
          <a:prstGeom prst="rect">
            <a:avLst/>
          </a:prstGeom>
          <a:noFill/>
          <a:ln>
            <a:noFill/>
          </a:ln>
        </p:spPr>
      </p:pic>
      <p:sp>
        <p:nvSpPr>
          <p:cNvPr id="604" name="Google Shape;604;p59"/>
          <p:cNvSpPr txBox="1"/>
          <p:nvPr/>
        </p:nvSpPr>
        <p:spPr>
          <a:xfrm>
            <a:off x="6226583" y="2525377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mip-map texels: nível d+1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605" name="Google Shape;605;p59"/>
          <p:cNvSpPr txBox="1"/>
          <p:nvPr/>
        </p:nvSpPr>
        <p:spPr>
          <a:xfrm>
            <a:off x="6203983" y="5018033"/>
            <a:ext cx="26313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mip-map texels: nível d</a:t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Visualizando níveis de Mipmap contínuos</a:t>
            </a:r>
            <a:endParaRPr/>
          </a:p>
        </p:txBody>
      </p:sp>
      <p:sp>
        <p:nvSpPr>
          <p:cNvPr id="611" name="Google Shape;611;p60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Filtragem Trilinear: visualizando D de forma contínua</a:t>
            </a:r>
            <a:endParaRPr/>
          </a:p>
        </p:txBody>
      </p:sp>
      <p:sp>
        <p:nvSpPr>
          <p:cNvPr id="612" name="Google Shape;61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613" name="Google Shape;61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08390" y="1150634"/>
            <a:ext cx="4572000" cy="341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Custo da Filtragem Bilinear x Trilinear</a:t>
            </a:r>
            <a:endParaRPr/>
          </a:p>
        </p:txBody>
      </p:sp>
      <p:sp>
        <p:nvSpPr>
          <p:cNvPr id="619" name="Google Shape;619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Bilinear</a:t>
            </a:r>
            <a:endParaRPr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4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3 interpolações lineares ( 3 multiplicações + 6 somas)</a:t>
            </a:r>
            <a:endParaRPr/>
          </a:p>
          <a:p>
            <a:pPr marL="342900" lvl="0" indent="-20955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endParaRPr sz="210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Amostragem Trilinear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8 leituras de texels</a:t>
            </a:r>
            <a:endParaRPr sz="210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/>
              <a:t>7 interpolações lineares ( 7 multiplicações + 14 somas)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/>
          </a:p>
        </p:txBody>
      </p:sp>
      <p:sp>
        <p:nvSpPr>
          <p:cNvPr id="620" name="Google Shape;62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Color e TextureCoordinate</a:t>
            </a:r>
            <a:br>
              <a:rPr lang="pt-BR"/>
            </a:br>
            <a:endParaRPr/>
          </a:p>
        </p:txBody>
      </p:sp>
      <p:sp>
        <p:nvSpPr>
          <p:cNvPr id="737" name="Google Shape;737;p7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Os nós </a:t>
            </a:r>
            <a:r>
              <a:rPr lang="pt-BR" sz="1700" b="1"/>
              <a:t>Color</a:t>
            </a:r>
            <a:r>
              <a:rPr lang="pt-BR" sz="1700"/>
              <a:t> e </a:t>
            </a:r>
            <a:r>
              <a:rPr lang="pt-BR" sz="1700" b="1"/>
              <a:t>TextureCoordinate</a:t>
            </a:r>
            <a:r>
              <a:rPr lang="pt-BR" sz="1700"/>
              <a:t> define um conjunto de pontos que podem ser usados para armazenar cores e coordenadas de textura respectivamente.</a:t>
            </a:r>
            <a:endParaRPr/>
          </a:p>
        </p:txBody>
      </p:sp>
      <p:sp>
        <p:nvSpPr>
          <p:cNvPr id="738" name="Google Shape;738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739" name="Google Shape;739;p72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https://www.web3d.org/documents/specifications/19775-1/V3.3/Part01/components/rendering.html#Color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40" name="Google Shape;740;p72"/>
          <p:cNvSpPr/>
          <p:nvPr/>
        </p:nvSpPr>
        <p:spPr>
          <a:xfrm>
            <a:off x="1963427" y="2104939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Color : X3DColorNode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MFColor [in,out] color    [NULL] [0,1]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 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  <p:sp>
        <p:nvSpPr>
          <p:cNvPr id="741" name="Google Shape;741;p72"/>
          <p:cNvSpPr/>
          <p:nvPr/>
        </p:nvSpPr>
        <p:spPr>
          <a:xfrm>
            <a:off x="1963427" y="3391487"/>
            <a:ext cx="6131100" cy="1077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TextureCoordinate : X3DTextureCoordinateNode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[in,out] metadata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MFVec2f [in,out] point    []   (-∞,∞)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ImageTexture</a:t>
            </a:r>
            <a:endParaRPr/>
          </a:p>
        </p:txBody>
      </p:sp>
      <p:sp>
        <p:nvSpPr>
          <p:cNvPr id="747" name="Google Shape;74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ImageTexture</a:t>
            </a:r>
            <a:r>
              <a:rPr lang="pt-BR" sz="1700"/>
              <a:t> serve para ler uma imagem, o atributo </a:t>
            </a:r>
            <a:r>
              <a:rPr lang="pt-BR" sz="1700" b="1"/>
              <a:t>url</a:t>
            </a:r>
            <a:r>
              <a:rPr lang="pt-BR" sz="1700"/>
              <a:t> é usado para ter uma lista de pontos de acesso da imagem.</a:t>
            </a:r>
            <a:endParaRPr/>
          </a:p>
        </p:txBody>
      </p:sp>
      <p:sp>
        <p:nvSpPr>
          <p:cNvPr id="748" name="Google Shape;748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749" name="Google Shape;749;p73"/>
          <p:cNvSpPr/>
          <p:nvPr/>
        </p:nvSpPr>
        <p:spPr>
          <a:xfrm>
            <a:off x="900024" y="5405974"/>
            <a:ext cx="7443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sng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https://www.web3d.org/documents/specifications/19775-1/V3.3/Part01/components/texturing.html#ImageTexture</a:t>
            </a: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750" name="Google Shape;750;p73"/>
          <p:cNvSpPr/>
          <p:nvPr/>
        </p:nvSpPr>
        <p:spPr>
          <a:xfrm>
            <a:off x="1963427" y="2104939"/>
            <a:ext cx="6131100" cy="18159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ImageTexture : X3DTexture2DNode, X3DUrlObject {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[in,out] metadata          NULL [X3DMetadataObject]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MFString [in,out] url               []   [URI]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repeatS           TRUE 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SFBool   []       repeatT           TRUE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SFNode   []       textureProperties NULL [TextureProperties]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Considere a curva </a:t>
            </a:r>
            <a:r>
              <a:rPr lang="pt-BR" sz="2200" i="1"/>
              <a:t>𝝲</a:t>
            </a:r>
            <a:r>
              <a:rPr lang="pt-BR" sz="2200"/>
              <a:t> definida pela equação: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  <p:sp>
        <p:nvSpPr>
          <p:cNvPr id="74" name="Google Shape;74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75" name="Google Shape;75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375" y="1650576"/>
            <a:ext cx="7541253" cy="10106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1"/>
          <p:cNvSpPr txBox="1">
            <a:spLocks noGrp="1"/>
          </p:cNvSpPr>
          <p:nvPr>
            <p:ph type="body" idx="1"/>
          </p:nvPr>
        </p:nvSpPr>
        <p:spPr>
          <a:xfrm>
            <a:off x="357900" y="2996226"/>
            <a:ext cx="8428200" cy="694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Você consegue imaginar o formato dessa curva?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  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Quinta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671754" y="2313137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8" name="Google Shape;76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66" y="880736"/>
            <a:ext cx="2566074" cy="1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4"/>
          <p:cNvSpPr/>
          <p:nvPr/>
        </p:nvSpPr>
        <p:spPr>
          <a:xfrm>
            <a:off x="3656992" y="2313149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770" name="Google Shape;77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842" y="861037"/>
            <a:ext cx="2163994" cy="144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062C9-4D85-5828-4285-C722F0710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9D200A-F7BA-536F-1A5F-D031C515EF3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Incluir no projeto clipping!</a:t>
            </a:r>
          </a:p>
          <a:p>
            <a:endParaRPr lang="pt-BR"/>
          </a:p>
          <a:p>
            <a:r>
              <a:rPr lang="pt-BR"/>
              <a:t>Talvez Incluir FOG (já tentei e não lembro por que desisti).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1993354-0C9E-2619-EA8F-64B5B87C56B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04817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75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776" name="Google Shape;776;p75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7" name="Google Shape;777;p75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84" name="Google Shape;84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525" y="2416900"/>
            <a:ext cx="3839275" cy="1214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8250" y="4205925"/>
            <a:ext cx="5101575" cy="91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673102" y="1905125"/>
            <a:ext cx="3839276" cy="242283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2"/>
          <p:cNvSpPr/>
          <p:nvPr/>
        </p:nvSpPr>
        <p:spPr>
          <a:xfrm>
            <a:off x="1576550" y="3063025"/>
            <a:ext cx="5255175" cy="938400"/>
          </a:xfrm>
          <a:custGeom>
            <a:avLst/>
            <a:gdLst/>
            <a:ahLst/>
            <a:cxnLst/>
            <a:rect l="l" t="t" r="r" b="b"/>
            <a:pathLst>
              <a:path w="210207" h="37536" extrusionOk="0">
                <a:moveTo>
                  <a:pt x="0" y="14414"/>
                </a:moveTo>
                <a:cubicBezTo>
                  <a:pt x="8609" y="18218"/>
                  <a:pt x="24524" y="36035"/>
                  <a:pt x="51651" y="37236"/>
                </a:cubicBezTo>
                <a:cubicBezTo>
                  <a:pt x="78778" y="38437"/>
                  <a:pt x="136334" y="27827"/>
                  <a:pt x="162760" y="21621"/>
                </a:cubicBezTo>
                <a:cubicBezTo>
                  <a:pt x="189186" y="15415"/>
                  <a:pt x="202299" y="3604"/>
                  <a:pt x="210207" y="0"/>
                </a:cubicBezTo>
              </a:path>
            </a:pathLst>
          </a:custGeom>
          <a:noFill/>
          <a:ln w="9525" cap="flat" cmpd="sng">
            <a:solidFill>
              <a:srgbClr val="9900FF"/>
            </a:solidFill>
            <a:prstDash val="solid"/>
            <a:round/>
            <a:headEnd type="none" w="med" len="med"/>
            <a:tailEnd type="triangl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 parametrizada</a:t>
            </a:r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96" name="Google Shape;96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525" y="832151"/>
            <a:ext cx="7541253" cy="1010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0913" y="1912001"/>
            <a:ext cx="5722165" cy="356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Superfície parametrizada</a:t>
            </a:r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body" idx="1"/>
          </p:nvPr>
        </p:nvSpPr>
        <p:spPr>
          <a:xfrm>
            <a:off x="357900" y="956076"/>
            <a:ext cx="8428200" cy="4128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Analogamente ao que fizemos para curvas, vamos relacionar cada par ordenado de números reais </a:t>
            </a:r>
            <a:r>
              <a:rPr lang="pt-BR" sz="2200" i="1"/>
              <a:t>(u,v)</a:t>
            </a:r>
            <a:r>
              <a:rPr lang="pt-BR" sz="2200"/>
              <a:t> a um ponto do espaço definido pela terna ordenada </a:t>
            </a:r>
            <a:r>
              <a:rPr lang="pt-BR" sz="2200" i="1"/>
              <a:t>(f(u,v), g(u,v), h(u,v))</a:t>
            </a:r>
            <a:r>
              <a:rPr lang="pt-BR" sz="2200"/>
              <a:t>. Com isso, estamos definindo uma </a:t>
            </a:r>
            <a:r>
              <a:rPr lang="pt-BR" sz="2200" b="1"/>
              <a:t>superfície parametrizada</a:t>
            </a:r>
            <a:r>
              <a:rPr lang="pt-BR" sz="2200"/>
              <a:t>, sendo </a:t>
            </a:r>
            <a:r>
              <a:rPr lang="pt-BR" sz="2200" i="1"/>
              <a:t>u </a:t>
            </a:r>
            <a:r>
              <a:rPr lang="pt-BR" sz="2200"/>
              <a:t>e</a:t>
            </a:r>
            <a:r>
              <a:rPr lang="pt-BR" sz="2200" i="1"/>
              <a:t> v</a:t>
            </a:r>
            <a:r>
              <a:rPr lang="pt-BR" sz="2200"/>
              <a:t> os parâmetros.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/>
              <a:t>Vamos ver um exemplo.</a:t>
            </a:r>
            <a:endParaRPr sz="2200"/>
          </a:p>
          <a:p>
            <a:pPr marL="0" lvl="0" indent="0" algn="l" rtl="0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None/>
            </a:pPr>
            <a:endParaRPr sz="22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1919</Words>
  <Application>Microsoft Macintosh PowerPoint</Application>
  <PresentationFormat>On-screen Show (16:10)</PresentationFormat>
  <Paragraphs>360</Paragraphs>
  <Slides>62</Slides>
  <Notes>61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5" baseType="lpstr">
      <vt:lpstr>Arial</vt:lpstr>
      <vt:lpstr>Verdana</vt:lpstr>
      <vt:lpstr>Personalizar design</vt:lpstr>
      <vt:lpstr>PowerPoint Presentation</vt:lpstr>
      <vt:lpstr>Kahoot</vt:lpstr>
      <vt:lpstr>Introdução teórica  Superfícies parametrizadas</vt:lpstr>
      <vt:lpstr>Superfícies parametrizadas</vt:lpstr>
      <vt:lpstr>Curva parametrizada</vt:lpstr>
      <vt:lpstr>Curva parametrizada</vt:lpstr>
      <vt:lpstr>Curva parametrizada</vt:lpstr>
      <vt:lpstr>Curva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Superfície parametrizada</vt:lpstr>
      <vt:lpstr>Aplicando a teoria:  O mapeamento de texturas</vt:lpstr>
      <vt:lpstr>Texel</vt:lpstr>
      <vt:lpstr>O que é texturizar</vt:lpstr>
      <vt:lpstr>Amostrando Texturas (pontuais)</vt:lpstr>
      <vt:lpstr>Amostrando Texturas (pontuais)</vt:lpstr>
      <vt:lpstr>Taxa de Amostras na Tela x na Textura</vt:lpstr>
      <vt:lpstr>Taxa de Amostras na Tela x na Textura</vt:lpstr>
      <vt:lpstr>Taxa de Amostras na Tela x na Textura</vt:lpstr>
      <vt:lpstr>Taxa de Amostragem das Texturas</vt:lpstr>
      <vt:lpstr>Área do Pixel na Tela x Área do Texel</vt:lpstr>
      <vt:lpstr>Região (footprint) do Pixel na Textura</vt:lpstr>
      <vt:lpstr>Região (footprint) do Pixel na Textura</vt:lpstr>
      <vt:lpstr>Casos podem ficar complicados</vt:lpstr>
      <vt:lpstr>Superamostragem removerá os artefatos?</vt:lpstr>
      <vt:lpstr>Filtro Bilinear</vt:lpstr>
      <vt:lpstr>Filtro Bilinear</vt:lpstr>
      <vt:lpstr>Filtro Bilinear</vt:lpstr>
      <vt:lpstr>Filtro Bilinear</vt:lpstr>
      <vt:lpstr>Filtro Bilinear</vt:lpstr>
      <vt:lpstr>Filtro Bilinear</vt:lpstr>
      <vt:lpstr>Ampliando Texturas – Caso mais simples </vt:lpstr>
      <vt:lpstr>Redução de texturas em vários níveis</vt:lpstr>
      <vt:lpstr>Mipmap (L. Williams 83)</vt:lpstr>
      <vt:lpstr>Mipmap (L. Williams 83)</vt:lpstr>
      <vt:lpstr>Modelo do Palácio de Sponza</vt:lpstr>
      <vt:lpstr>Modelo do Palácio de Sponza</vt:lpstr>
      <vt:lpstr>Modelo do Palácio de Sponza</vt:lpstr>
      <vt:lpstr>Mipmap nível 0 – Resolução Máxima das Texturas</vt:lpstr>
      <vt:lpstr>Mipmap nível 2 – Sub-amostragem 4x4</vt:lpstr>
      <vt:lpstr>Mipmap nível 4 – Sub-amostragem 16x16</vt:lpstr>
      <vt:lpstr>Estimativa da Área do Pixel com Jacobiano</vt:lpstr>
      <vt:lpstr>Algumas dificuldades</vt:lpstr>
      <vt:lpstr>Calculando os níveis de Mipmaps</vt:lpstr>
      <vt:lpstr>Calculando os níveis de Mipmaps</vt:lpstr>
      <vt:lpstr>Calculando os níveis de Mipmaps</vt:lpstr>
      <vt:lpstr>Visualizando com os níveis de Mipmap</vt:lpstr>
      <vt:lpstr>Filtragem Trilinear</vt:lpstr>
      <vt:lpstr>Filtro Trilinear</vt:lpstr>
      <vt:lpstr>Visualizando níveis de Mipmap contínuos</vt:lpstr>
      <vt:lpstr>Custo da Filtragem Bilinear x Trilinear</vt:lpstr>
      <vt:lpstr>Color e TextureCoordinate </vt:lpstr>
      <vt:lpstr>ImageTexture</vt:lpstr>
      <vt:lpstr>Quinta parte do projeto 1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17</cp:revision>
  <dcterms:modified xsi:type="dcterms:W3CDTF">2023-03-21T12:14:33Z</dcterms:modified>
</cp:coreProperties>
</file>